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1"/>
  </p:notesMasterIdLst>
  <p:sldIdLst>
    <p:sldId id="256" r:id="rId4"/>
    <p:sldId id="495" r:id="rId5"/>
    <p:sldId id="281" r:id="rId6"/>
    <p:sldId id="282" r:id="rId7"/>
    <p:sldId id="283" r:id="rId8"/>
    <p:sldId id="284" r:id="rId9"/>
    <p:sldId id="285" r:id="rId10"/>
    <p:sldId id="286" r:id="rId11"/>
    <p:sldId id="287" r:id="rId12"/>
    <p:sldId id="290" r:id="rId13"/>
    <p:sldId id="288" r:id="rId14"/>
    <p:sldId id="289" r:id="rId15"/>
    <p:sldId id="260" r:id="rId16"/>
    <p:sldId id="259" r:id="rId17"/>
    <p:sldId id="261" r:id="rId18"/>
    <p:sldId id="262" r:id="rId19"/>
    <p:sldId id="263" r:id="rId20"/>
    <p:sldId id="265" r:id="rId21"/>
    <p:sldId id="268" r:id="rId22"/>
    <p:sldId id="270" r:id="rId23"/>
    <p:sldId id="271" r:id="rId24"/>
    <p:sldId id="272" r:id="rId25"/>
    <p:sldId id="276" r:id="rId26"/>
    <p:sldId id="277" r:id="rId27"/>
    <p:sldId id="278" r:id="rId28"/>
    <p:sldId id="279" r:id="rId29"/>
    <p:sldId id="280" r:id="rId30"/>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DCB1C-B276-DC62-177E-3340B84FA92F}" v="14" dt="2023-11-25T11:04:29.720"/>
    <p1510:client id="{53EB0D88-59F8-4F41-834B-C9AC190AB667}" v="128" dt="2023-11-25T10:51:52.327"/>
    <p1510:client id="{5D9FCE52-5020-49EA-389F-71897A56D445}" v="484" dt="2023-11-26T10:00:47.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3D70C320-51D2-41CA-965D-5355C1B5E3C2}" type="datetimeFigureOut">
              <a:rPr lang="it-IT" smtClean="0"/>
              <a:t>28/11/23</a:t>
            </a:fld>
            <a:endParaRPr lang="it-IT"/>
          </a:p>
        </p:txBody>
      </p:sp>
      <p:sp>
        <p:nvSpPr>
          <p:cNvPr id="4" name="Segnaposto immagin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377B4207-870D-437D-B45F-0D8467479E1D}" type="slidenum">
              <a:rPr lang="it-IT" smtClean="0"/>
              <a:t>‹#›</a:t>
            </a:fld>
            <a:endParaRPr lang="it-IT"/>
          </a:p>
        </p:txBody>
      </p:sp>
    </p:spTree>
    <p:extLst>
      <p:ext uri="{BB962C8B-B14F-4D97-AF65-F5344CB8AC3E}">
        <p14:creationId xmlns:p14="http://schemas.microsoft.com/office/powerpoint/2010/main" val="309636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1pPr>
            <a:lvl2pPr marL="39312440" indent="-38838598" eaLnBrk="0" hangingPunct="0">
              <a:spcBef>
                <a:spcPct val="30000"/>
              </a:spcBef>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2pPr>
            <a:lvl3pPr eaLnBrk="0" hangingPunct="0">
              <a:spcBef>
                <a:spcPct val="30000"/>
              </a:spcBef>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3pPr>
            <a:lvl4pPr eaLnBrk="0" hangingPunct="0">
              <a:spcBef>
                <a:spcPct val="30000"/>
              </a:spcBef>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4pPr>
            <a:lvl5pPr eaLnBrk="0" hangingPunct="0">
              <a:spcBef>
                <a:spcPct val="30000"/>
              </a:spcBef>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5pPr>
            <a:lvl6pPr marL="2606131" indent="-236921" defTabSz="465616" eaLnBrk="0" fontAlgn="base" hangingPunct="0">
              <a:spcBef>
                <a:spcPct val="30000"/>
              </a:spcBef>
              <a:spcAft>
                <a:spcPct val="0"/>
              </a:spcAft>
              <a:buClr>
                <a:srgbClr val="000000"/>
              </a:buClr>
              <a:buSzPct val="100000"/>
              <a:buFont typeface="Times New Roman" charset="0"/>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6pPr>
            <a:lvl7pPr marL="3079974" indent="-236921" defTabSz="465616" eaLnBrk="0" fontAlgn="base" hangingPunct="0">
              <a:spcBef>
                <a:spcPct val="30000"/>
              </a:spcBef>
              <a:spcAft>
                <a:spcPct val="0"/>
              </a:spcAft>
              <a:buClr>
                <a:srgbClr val="000000"/>
              </a:buClr>
              <a:buSzPct val="100000"/>
              <a:buFont typeface="Times New Roman" charset="0"/>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7pPr>
            <a:lvl8pPr marL="3553816" indent="-236921" defTabSz="465616" eaLnBrk="0" fontAlgn="base" hangingPunct="0">
              <a:spcBef>
                <a:spcPct val="30000"/>
              </a:spcBef>
              <a:spcAft>
                <a:spcPct val="0"/>
              </a:spcAft>
              <a:buClr>
                <a:srgbClr val="000000"/>
              </a:buClr>
              <a:buSzPct val="100000"/>
              <a:buFont typeface="Times New Roman" charset="0"/>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8pPr>
            <a:lvl9pPr marL="4027658" indent="-236921" defTabSz="465616" eaLnBrk="0" fontAlgn="base" hangingPunct="0">
              <a:spcBef>
                <a:spcPct val="30000"/>
              </a:spcBef>
              <a:spcAft>
                <a:spcPct val="0"/>
              </a:spcAft>
              <a:buClr>
                <a:srgbClr val="000000"/>
              </a:buClr>
              <a:buSzPct val="100000"/>
              <a:buFont typeface="Times New Roman" charset="0"/>
              <a:tabLst>
                <a:tab pos="0" algn="l"/>
                <a:tab pos="947684" algn="l"/>
                <a:tab pos="1895368" algn="l"/>
                <a:tab pos="2843052" algn="l"/>
                <a:tab pos="3790737" algn="l"/>
                <a:tab pos="4738421" algn="l"/>
                <a:tab pos="5686105" algn="l"/>
                <a:tab pos="6633789" algn="l"/>
                <a:tab pos="7581473" algn="l"/>
                <a:tab pos="8529157" algn="l"/>
                <a:tab pos="9476842" algn="l"/>
                <a:tab pos="10424526" algn="l"/>
              </a:tabLst>
              <a:defRPr sz="1200">
                <a:solidFill>
                  <a:srgbClr val="000000"/>
                </a:solidFill>
                <a:latin typeface="Times New Roman" charset="0"/>
                <a:ea typeface="ＭＳ Ｐゴシック" charset="-128"/>
              </a:defRPr>
            </a:lvl9pPr>
          </a:lstStyle>
          <a:p>
            <a:pPr eaLnBrk="1" hangingPunct="1">
              <a:spcBef>
                <a:spcPct val="0"/>
              </a:spcBef>
            </a:pPr>
            <a:fld id="{4AF4E019-7190-4425-8DE7-9284291F1FE9}" type="slidenum">
              <a:rPr lang="it-IT" altLang="it-IT" sz="1300">
                <a:latin typeface="Arial" charset="0"/>
              </a:rPr>
              <a:pPr eaLnBrk="1" hangingPunct="1">
                <a:spcBef>
                  <a:spcPct val="0"/>
                </a:spcBef>
              </a:pPr>
              <a:t>2</a:t>
            </a:fld>
            <a:endParaRPr lang="it-IT" altLang="it-IT" sz="1300">
              <a:latin typeface="Arial" charset="0"/>
            </a:endParaRPr>
          </a:p>
        </p:txBody>
      </p:sp>
      <p:sp>
        <p:nvSpPr>
          <p:cNvPr id="97283" name="Text Box 1"/>
          <p:cNvSpPr txBox="1">
            <a:spLocks noChangeArrowheads="1"/>
          </p:cNvSpPr>
          <p:nvPr/>
        </p:nvSpPr>
        <p:spPr bwMode="auto">
          <a:xfrm>
            <a:off x="4020507" y="9720755"/>
            <a:ext cx="3078794" cy="51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634" tIns="48504" rIns="96634" bIns="48504"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marL="37931725" indent="-37474525"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B89A371B-75A7-4CAC-B90D-5E2005E9915E}" type="slidenum">
              <a:rPr lang="it-IT" altLang="it-IT" sz="1300">
                <a:latin typeface="Arial" charset="0"/>
              </a:rPr>
              <a:pPr algn="r" eaLnBrk="1" hangingPunct="1">
                <a:spcBef>
                  <a:spcPct val="0"/>
                </a:spcBef>
                <a:buClrTx/>
                <a:buFontTx/>
                <a:buNone/>
              </a:pPr>
              <a:t>2</a:t>
            </a:fld>
            <a:endParaRPr lang="it-IT" altLang="it-IT" sz="1300">
              <a:latin typeface="Arial" charset="0"/>
            </a:endParaRPr>
          </a:p>
        </p:txBody>
      </p:sp>
      <p:sp>
        <p:nvSpPr>
          <p:cNvPr id="97284" name="Text Box 2"/>
          <p:cNvSpPr>
            <a:spLocks noGrp="1" noRot="1" noChangeAspect="1" noChangeArrowheads="1" noTextEdit="1"/>
          </p:cNvSpPr>
          <p:nvPr>
            <p:ph type="sldImg"/>
          </p:nvPr>
        </p:nvSpPr>
        <p:spPr>
          <a:xfrm>
            <a:off x="141288" y="768350"/>
            <a:ext cx="6818312" cy="3836988"/>
          </a:xfrm>
          <a:solidFill>
            <a:srgbClr val="FFFFFF"/>
          </a:solidFill>
          <a:ln/>
        </p:spPr>
      </p:sp>
      <p:sp>
        <p:nvSpPr>
          <p:cNvPr id="97285" name="Text Box 3"/>
          <p:cNvSpPr>
            <a:spLocks noGrp="1" noChangeArrowheads="1"/>
          </p:cNvSpPr>
          <p:nvPr>
            <p:ph type="body" idx="1"/>
          </p:nvPr>
        </p:nvSpPr>
        <p:spPr>
          <a:xfrm>
            <a:off x="711258" y="4860379"/>
            <a:ext cx="5678445" cy="46067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9" name="PlaceHolder 2"/>
          <p:cNvSpPr>
            <a:spLocks noGrp="1"/>
          </p:cNvSpPr>
          <p:nvPr>
            <p:ph type="body"/>
          </p:nvPr>
        </p:nvSpPr>
        <p:spPr>
          <a:xfrm>
            <a:off x="1487520" y="278100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30" name="PlaceHolder 3"/>
          <p:cNvSpPr>
            <a:spLocks noGrp="1"/>
          </p:cNvSpPr>
          <p:nvPr>
            <p:ph type="body"/>
          </p:nvPr>
        </p:nvSpPr>
        <p:spPr>
          <a:xfrm>
            <a:off x="1487520" y="300672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2"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33"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34" name="PlaceHolder 4"/>
          <p:cNvSpPr>
            <a:spLocks noGrp="1"/>
          </p:cNvSpPr>
          <p:nvPr>
            <p:ph type="body"/>
          </p:nvPr>
        </p:nvSpPr>
        <p:spPr>
          <a:xfrm>
            <a:off x="148752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35" name="PlaceHolder 5"/>
          <p:cNvSpPr>
            <a:spLocks noGrp="1"/>
          </p:cNvSpPr>
          <p:nvPr>
            <p:ph type="body"/>
          </p:nvPr>
        </p:nvSpPr>
        <p:spPr>
          <a:xfrm>
            <a:off x="621036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7" name="PlaceHolder 2"/>
          <p:cNvSpPr>
            <a:spLocks noGrp="1"/>
          </p:cNvSpPr>
          <p:nvPr>
            <p:ph type="body"/>
          </p:nvPr>
        </p:nvSpPr>
        <p:spPr>
          <a:xfrm>
            <a:off x="148752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38" name="PlaceHolder 3"/>
          <p:cNvSpPr>
            <a:spLocks noGrp="1"/>
          </p:cNvSpPr>
          <p:nvPr>
            <p:ph type="body"/>
          </p:nvPr>
        </p:nvSpPr>
        <p:spPr>
          <a:xfrm>
            <a:off x="460368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39" name="PlaceHolder 4"/>
          <p:cNvSpPr>
            <a:spLocks noGrp="1"/>
          </p:cNvSpPr>
          <p:nvPr>
            <p:ph type="body"/>
          </p:nvPr>
        </p:nvSpPr>
        <p:spPr>
          <a:xfrm>
            <a:off x="771984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40" name="PlaceHolder 5"/>
          <p:cNvSpPr>
            <a:spLocks noGrp="1"/>
          </p:cNvSpPr>
          <p:nvPr>
            <p:ph type="body"/>
          </p:nvPr>
        </p:nvSpPr>
        <p:spPr>
          <a:xfrm>
            <a:off x="148752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41" name="PlaceHolder 6"/>
          <p:cNvSpPr>
            <a:spLocks noGrp="1"/>
          </p:cNvSpPr>
          <p:nvPr>
            <p:ph type="body"/>
          </p:nvPr>
        </p:nvSpPr>
        <p:spPr>
          <a:xfrm>
            <a:off x="460368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42" name="PlaceHolder 7"/>
          <p:cNvSpPr>
            <a:spLocks noGrp="1"/>
          </p:cNvSpPr>
          <p:nvPr>
            <p:ph type="body"/>
          </p:nvPr>
        </p:nvSpPr>
        <p:spPr>
          <a:xfrm>
            <a:off x="771984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7" name="PlaceHolder 2"/>
          <p:cNvSpPr>
            <a:spLocks noGrp="1"/>
          </p:cNvSpPr>
          <p:nvPr>
            <p:ph type="subTitle"/>
          </p:nvPr>
        </p:nvSpPr>
        <p:spPr>
          <a:xfrm>
            <a:off x="1487520" y="2769120"/>
            <a:ext cx="9216720" cy="4561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9" name="PlaceHolder 2"/>
          <p:cNvSpPr>
            <a:spLocks noGrp="1"/>
          </p:cNvSpPr>
          <p:nvPr>
            <p:ph type="body"/>
          </p:nvPr>
        </p:nvSpPr>
        <p:spPr>
          <a:xfrm>
            <a:off x="1487520" y="2781000"/>
            <a:ext cx="9216720" cy="43200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1" name="PlaceHolder 2"/>
          <p:cNvSpPr>
            <a:spLocks noGrp="1"/>
          </p:cNvSpPr>
          <p:nvPr>
            <p:ph type="body"/>
          </p:nvPr>
        </p:nvSpPr>
        <p:spPr>
          <a:xfrm>
            <a:off x="148752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52" name="PlaceHolder 3"/>
          <p:cNvSpPr>
            <a:spLocks noGrp="1"/>
          </p:cNvSpPr>
          <p:nvPr>
            <p:ph type="body"/>
          </p:nvPr>
        </p:nvSpPr>
        <p:spPr>
          <a:xfrm>
            <a:off x="621036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6"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57" name="PlaceHolder 3"/>
          <p:cNvSpPr>
            <a:spLocks noGrp="1"/>
          </p:cNvSpPr>
          <p:nvPr>
            <p:ph type="body"/>
          </p:nvPr>
        </p:nvSpPr>
        <p:spPr>
          <a:xfrm>
            <a:off x="621036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58" name="PlaceHolder 4"/>
          <p:cNvSpPr>
            <a:spLocks noGrp="1"/>
          </p:cNvSpPr>
          <p:nvPr>
            <p:ph type="body"/>
          </p:nvPr>
        </p:nvSpPr>
        <p:spPr>
          <a:xfrm>
            <a:off x="148752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8" name="PlaceHolder 2"/>
          <p:cNvSpPr>
            <a:spLocks noGrp="1"/>
          </p:cNvSpPr>
          <p:nvPr>
            <p:ph type="subTitle"/>
          </p:nvPr>
        </p:nvSpPr>
        <p:spPr>
          <a:xfrm>
            <a:off x="1487520" y="2769120"/>
            <a:ext cx="9216720" cy="4561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0" name="PlaceHolder 2"/>
          <p:cNvSpPr>
            <a:spLocks noGrp="1"/>
          </p:cNvSpPr>
          <p:nvPr>
            <p:ph type="body"/>
          </p:nvPr>
        </p:nvSpPr>
        <p:spPr>
          <a:xfrm>
            <a:off x="148752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61"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62" name="PlaceHolder 4"/>
          <p:cNvSpPr>
            <a:spLocks noGrp="1"/>
          </p:cNvSpPr>
          <p:nvPr>
            <p:ph type="body"/>
          </p:nvPr>
        </p:nvSpPr>
        <p:spPr>
          <a:xfrm>
            <a:off x="621036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4"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65"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66" name="PlaceHolder 4"/>
          <p:cNvSpPr>
            <a:spLocks noGrp="1"/>
          </p:cNvSpPr>
          <p:nvPr>
            <p:ph type="body"/>
          </p:nvPr>
        </p:nvSpPr>
        <p:spPr>
          <a:xfrm>
            <a:off x="1487520" y="300672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8" name="PlaceHolder 2"/>
          <p:cNvSpPr>
            <a:spLocks noGrp="1"/>
          </p:cNvSpPr>
          <p:nvPr>
            <p:ph type="body"/>
          </p:nvPr>
        </p:nvSpPr>
        <p:spPr>
          <a:xfrm>
            <a:off x="1487520" y="278100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69" name="PlaceHolder 3"/>
          <p:cNvSpPr>
            <a:spLocks noGrp="1"/>
          </p:cNvSpPr>
          <p:nvPr>
            <p:ph type="body"/>
          </p:nvPr>
        </p:nvSpPr>
        <p:spPr>
          <a:xfrm>
            <a:off x="1487520" y="300672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1"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72"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73" name="PlaceHolder 4"/>
          <p:cNvSpPr>
            <a:spLocks noGrp="1"/>
          </p:cNvSpPr>
          <p:nvPr>
            <p:ph type="body"/>
          </p:nvPr>
        </p:nvSpPr>
        <p:spPr>
          <a:xfrm>
            <a:off x="148752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74" name="PlaceHolder 5"/>
          <p:cNvSpPr>
            <a:spLocks noGrp="1"/>
          </p:cNvSpPr>
          <p:nvPr>
            <p:ph type="body"/>
          </p:nvPr>
        </p:nvSpPr>
        <p:spPr>
          <a:xfrm>
            <a:off x="621036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6" name="PlaceHolder 2"/>
          <p:cNvSpPr>
            <a:spLocks noGrp="1"/>
          </p:cNvSpPr>
          <p:nvPr>
            <p:ph type="body"/>
          </p:nvPr>
        </p:nvSpPr>
        <p:spPr>
          <a:xfrm>
            <a:off x="148752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77" name="PlaceHolder 3"/>
          <p:cNvSpPr>
            <a:spLocks noGrp="1"/>
          </p:cNvSpPr>
          <p:nvPr>
            <p:ph type="body"/>
          </p:nvPr>
        </p:nvSpPr>
        <p:spPr>
          <a:xfrm>
            <a:off x="460368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78" name="PlaceHolder 4"/>
          <p:cNvSpPr>
            <a:spLocks noGrp="1"/>
          </p:cNvSpPr>
          <p:nvPr>
            <p:ph type="body"/>
          </p:nvPr>
        </p:nvSpPr>
        <p:spPr>
          <a:xfrm>
            <a:off x="771984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79" name="PlaceHolder 5"/>
          <p:cNvSpPr>
            <a:spLocks noGrp="1"/>
          </p:cNvSpPr>
          <p:nvPr>
            <p:ph type="body"/>
          </p:nvPr>
        </p:nvSpPr>
        <p:spPr>
          <a:xfrm>
            <a:off x="148752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80" name="PlaceHolder 6"/>
          <p:cNvSpPr>
            <a:spLocks noGrp="1"/>
          </p:cNvSpPr>
          <p:nvPr>
            <p:ph type="body"/>
          </p:nvPr>
        </p:nvSpPr>
        <p:spPr>
          <a:xfrm>
            <a:off x="460368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81" name="PlaceHolder 7"/>
          <p:cNvSpPr>
            <a:spLocks noGrp="1"/>
          </p:cNvSpPr>
          <p:nvPr>
            <p:ph type="body"/>
          </p:nvPr>
        </p:nvSpPr>
        <p:spPr>
          <a:xfrm>
            <a:off x="771984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76120-A627-4FA1-ABC5-529E6CF045C4}"/>
              </a:ext>
            </a:extLst>
          </p:cNvPr>
          <p:cNvSpPr>
            <a:spLocks noGrp="1"/>
          </p:cNvSpPr>
          <p:nvPr>
            <p:ph type="ctrTitle"/>
          </p:nvPr>
        </p:nvSpPr>
        <p:spPr>
          <a:xfrm>
            <a:off x="1524000" y="1122363"/>
            <a:ext cx="9144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A8CABF3-EC78-44F1-9B55-15DCEACA497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8FEE0AA-0694-446A-BCCF-94FFD7BB4E41}"/>
              </a:ext>
            </a:extLst>
          </p:cNvPr>
          <p:cNvSpPr>
            <a:spLocks noGrp="1"/>
          </p:cNvSpPr>
          <p:nvPr>
            <p:ph type="dt" sz="half" idx="10"/>
          </p:nvPr>
        </p:nvSpPr>
        <p:spPr/>
        <p:txBody>
          <a:bodyPr/>
          <a:lstStyle/>
          <a:p>
            <a:fld id="{EF22512A-F2DC-4F52-B2AC-C507CEE7B139}" type="datetimeFigureOut">
              <a:rPr lang="it-IT" smtClean="0"/>
              <a:t>28/11/23</a:t>
            </a:fld>
            <a:endParaRPr lang="it-IT"/>
          </a:p>
        </p:txBody>
      </p:sp>
      <p:sp>
        <p:nvSpPr>
          <p:cNvPr id="5" name="Segnaposto piè di pagina 4">
            <a:extLst>
              <a:ext uri="{FF2B5EF4-FFF2-40B4-BE49-F238E27FC236}">
                <a16:creationId xmlns:a16="http://schemas.microsoft.com/office/drawing/2014/main" id="{5D42DAC4-22DB-4084-87AC-8FA47C5844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12040D-8765-4D87-AC24-050E655CBD89}"/>
              </a:ext>
            </a:extLst>
          </p:cNvPr>
          <p:cNvSpPr>
            <a:spLocks noGrp="1"/>
          </p:cNvSpPr>
          <p:nvPr>
            <p:ph type="sldNum" sz="quarter" idx="12"/>
          </p:nvPr>
        </p:nvSpPr>
        <p:spPr/>
        <p:txBody>
          <a:bodyPr/>
          <a:lstStyle/>
          <a:p>
            <a:fld id="{FDC6DCE3-301D-46D3-BD2C-CC7C5C207E69}" type="slidenum">
              <a:rPr lang="it-IT" smtClean="0"/>
              <a:t>‹#›</a:t>
            </a:fld>
            <a:endParaRPr lang="it-IT"/>
          </a:p>
        </p:txBody>
      </p:sp>
    </p:spTree>
    <p:extLst>
      <p:ext uri="{BB962C8B-B14F-4D97-AF65-F5344CB8AC3E}">
        <p14:creationId xmlns:p14="http://schemas.microsoft.com/office/powerpoint/2010/main" val="1577703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0" name="PlaceHolder 2"/>
          <p:cNvSpPr>
            <a:spLocks noGrp="1"/>
          </p:cNvSpPr>
          <p:nvPr>
            <p:ph type="subTitle"/>
          </p:nvPr>
        </p:nvSpPr>
        <p:spPr>
          <a:xfrm>
            <a:off x="1487520" y="2769120"/>
            <a:ext cx="9216720" cy="4561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2" name="PlaceHolder 2"/>
          <p:cNvSpPr>
            <a:spLocks noGrp="1"/>
          </p:cNvSpPr>
          <p:nvPr>
            <p:ph type="body"/>
          </p:nvPr>
        </p:nvSpPr>
        <p:spPr>
          <a:xfrm>
            <a:off x="1487520" y="2781000"/>
            <a:ext cx="9216720" cy="43200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4" name="PlaceHolder 2"/>
          <p:cNvSpPr>
            <a:spLocks noGrp="1"/>
          </p:cNvSpPr>
          <p:nvPr>
            <p:ph type="body"/>
          </p:nvPr>
        </p:nvSpPr>
        <p:spPr>
          <a:xfrm>
            <a:off x="148752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95" name="PlaceHolder 3"/>
          <p:cNvSpPr>
            <a:spLocks noGrp="1"/>
          </p:cNvSpPr>
          <p:nvPr>
            <p:ph type="body"/>
          </p:nvPr>
        </p:nvSpPr>
        <p:spPr>
          <a:xfrm>
            <a:off x="621036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 name="PlaceHolder 2"/>
          <p:cNvSpPr>
            <a:spLocks noGrp="1"/>
          </p:cNvSpPr>
          <p:nvPr>
            <p:ph type="body"/>
          </p:nvPr>
        </p:nvSpPr>
        <p:spPr>
          <a:xfrm>
            <a:off x="1487520" y="2781000"/>
            <a:ext cx="9216720" cy="43200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9"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00" name="PlaceHolder 3"/>
          <p:cNvSpPr>
            <a:spLocks noGrp="1"/>
          </p:cNvSpPr>
          <p:nvPr>
            <p:ph type="body"/>
          </p:nvPr>
        </p:nvSpPr>
        <p:spPr>
          <a:xfrm>
            <a:off x="621036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101" name="PlaceHolder 4"/>
          <p:cNvSpPr>
            <a:spLocks noGrp="1"/>
          </p:cNvSpPr>
          <p:nvPr>
            <p:ph type="body"/>
          </p:nvPr>
        </p:nvSpPr>
        <p:spPr>
          <a:xfrm>
            <a:off x="148752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3" name="PlaceHolder 2"/>
          <p:cNvSpPr>
            <a:spLocks noGrp="1"/>
          </p:cNvSpPr>
          <p:nvPr>
            <p:ph type="body"/>
          </p:nvPr>
        </p:nvSpPr>
        <p:spPr>
          <a:xfrm>
            <a:off x="148752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104"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05" name="PlaceHolder 4"/>
          <p:cNvSpPr>
            <a:spLocks noGrp="1"/>
          </p:cNvSpPr>
          <p:nvPr>
            <p:ph type="body"/>
          </p:nvPr>
        </p:nvSpPr>
        <p:spPr>
          <a:xfrm>
            <a:off x="621036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7"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08"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09" name="PlaceHolder 4"/>
          <p:cNvSpPr>
            <a:spLocks noGrp="1"/>
          </p:cNvSpPr>
          <p:nvPr>
            <p:ph type="body"/>
          </p:nvPr>
        </p:nvSpPr>
        <p:spPr>
          <a:xfrm>
            <a:off x="1487520" y="300672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1" name="PlaceHolder 2"/>
          <p:cNvSpPr>
            <a:spLocks noGrp="1"/>
          </p:cNvSpPr>
          <p:nvPr>
            <p:ph type="body"/>
          </p:nvPr>
        </p:nvSpPr>
        <p:spPr>
          <a:xfrm>
            <a:off x="1487520" y="278100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12" name="PlaceHolder 3"/>
          <p:cNvSpPr>
            <a:spLocks noGrp="1"/>
          </p:cNvSpPr>
          <p:nvPr>
            <p:ph type="body"/>
          </p:nvPr>
        </p:nvSpPr>
        <p:spPr>
          <a:xfrm>
            <a:off x="1487520" y="300672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4"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15"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16" name="PlaceHolder 4"/>
          <p:cNvSpPr>
            <a:spLocks noGrp="1"/>
          </p:cNvSpPr>
          <p:nvPr>
            <p:ph type="body"/>
          </p:nvPr>
        </p:nvSpPr>
        <p:spPr>
          <a:xfrm>
            <a:off x="148752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17" name="PlaceHolder 5"/>
          <p:cNvSpPr>
            <a:spLocks noGrp="1"/>
          </p:cNvSpPr>
          <p:nvPr>
            <p:ph type="body"/>
          </p:nvPr>
        </p:nvSpPr>
        <p:spPr>
          <a:xfrm>
            <a:off x="621036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9" name="PlaceHolder 2"/>
          <p:cNvSpPr>
            <a:spLocks noGrp="1"/>
          </p:cNvSpPr>
          <p:nvPr>
            <p:ph type="body"/>
          </p:nvPr>
        </p:nvSpPr>
        <p:spPr>
          <a:xfrm>
            <a:off x="148752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120" name="PlaceHolder 3"/>
          <p:cNvSpPr>
            <a:spLocks noGrp="1"/>
          </p:cNvSpPr>
          <p:nvPr>
            <p:ph type="body"/>
          </p:nvPr>
        </p:nvSpPr>
        <p:spPr>
          <a:xfrm>
            <a:off x="460368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121" name="PlaceHolder 4"/>
          <p:cNvSpPr>
            <a:spLocks noGrp="1"/>
          </p:cNvSpPr>
          <p:nvPr>
            <p:ph type="body"/>
          </p:nvPr>
        </p:nvSpPr>
        <p:spPr>
          <a:xfrm>
            <a:off x="7719840" y="278100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122" name="PlaceHolder 5"/>
          <p:cNvSpPr>
            <a:spLocks noGrp="1"/>
          </p:cNvSpPr>
          <p:nvPr>
            <p:ph type="body"/>
          </p:nvPr>
        </p:nvSpPr>
        <p:spPr>
          <a:xfrm>
            <a:off x="148752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123" name="PlaceHolder 6"/>
          <p:cNvSpPr>
            <a:spLocks noGrp="1"/>
          </p:cNvSpPr>
          <p:nvPr>
            <p:ph type="body"/>
          </p:nvPr>
        </p:nvSpPr>
        <p:spPr>
          <a:xfrm>
            <a:off x="460368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
        <p:nvSpPr>
          <p:cNvPr id="124" name="PlaceHolder 7"/>
          <p:cNvSpPr>
            <a:spLocks noGrp="1"/>
          </p:cNvSpPr>
          <p:nvPr>
            <p:ph type="body"/>
          </p:nvPr>
        </p:nvSpPr>
        <p:spPr>
          <a:xfrm>
            <a:off x="7719840" y="3006720"/>
            <a:ext cx="2967480" cy="205920"/>
          </a:xfrm>
          <a:prstGeom prst="rect">
            <a:avLst/>
          </a:prstGeom>
        </p:spPr>
        <p:txBody>
          <a:bodyPr lIns="0" tIns="0" rIns="0" bIns="0">
            <a:normAutofit fontScale="12000"/>
          </a:bodyPr>
          <a:lstStyle/>
          <a:p>
            <a:endParaRPr lang="it-IT"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2" name="PlaceHolder 2"/>
          <p:cNvSpPr>
            <a:spLocks noGrp="1"/>
          </p:cNvSpPr>
          <p:nvPr>
            <p:ph type="body"/>
          </p:nvPr>
        </p:nvSpPr>
        <p:spPr>
          <a:xfrm>
            <a:off x="148752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13" name="PlaceHolder 3"/>
          <p:cNvSpPr>
            <a:spLocks noGrp="1"/>
          </p:cNvSpPr>
          <p:nvPr>
            <p:ph type="body"/>
          </p:nvPr>
        </p:nvSpPr>
        <p:spPr>
          <a:xfrm>
            <a:off x="621036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7"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18" name="PlaceHolder 3"/>
          <p:cNvSpPr>
            <a:spLocks noGrp="1"/>
          </p:cNvSpPr>
          <p:nvPr>
            <p:ph type="body"/>
          </p:nvPr>
        </p:nvSpPr>
        <p:spPr>
          <a:xfrm>
            <a:off x="621036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19" name="PlaceHolder 4"/>
          <p:cNvSpPr>
            <a:spLocks noGrp="1"/>
          </p:cNvSpPr>
          <p:nvPr>
            <p:ph type="body"/>
          </p:nvPr>
        </p:nvSpPr>
        <p:spPr>
          <a:xfrm>
            <a:off x="148752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1" name="PlaceHolder 2"/>
          <p:cNvSpPr>
            <a:spLocks noGrp="1"/>
          </p:cNvSpPr>
          <p:nvPr>
            <p:ph type="body"/>
          </p:nvPr>
        </p:nvSpPr>
        <p:spPr>
          <a:xfrm>
            <a:off x="1487520" y="2781000"/>
            <a:ext cx="4497480" cy="43200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22"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23" name="PlaceHolder 4"/>
          <p:cNvSpPr>
            <a:spLocks noGrp="1"/>
          </p:cNvSpPr>
          <p:nvPr>
            <p:ph type="body"/>
          </p:nvPr>
        </p:nvSpPr>
        <p:spPr>
          <a:xfrm>
            <a:off x="6210360" y="300672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5" name="PlaceHolder 2"/>
          <p:cNvSpPr>
            <a:spLocks noGrp="1"/>
          </p:cNvSpPr>
          <p:nvPr>
            <p:ph type="body"/>
          </p:nvPr>
        </p:nvSpPr>
        <p:spPr>
          <a:xfrm>
            <a:off x="148752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26" name="PlaceHolder 3"/>
          <p:cNvSpPr>
            <a:spLocks noGrp="1"/>
          </p:cNvSpPr>
          <p:nvPr>
            <p:ph type="body"/>
          </p:nvPr>
        </p:nvSpPr>
        <p:spPr>
          <a:xfrm>
            <a:off x="6210360" y="2781000"/>
            <a:ext cx="449748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
        <p:nvSpPr>
          <p:cNvPr id="27" name="PlaceHolder 4"/>
          <p:cNvSpPr>
            <a:spLocks noGrp="1"/>
          </p:cNvSpPr>
          <p:nvPr>
            <p:ph type="body"/>
          </p:nvPr>
        </p:nvSpPr>
        <p:spPr>
          <a:xfrm>
            <a:off x="1487520" y="3006720"/>
            <a:ext cx="9216720" cy="205920"/>
          </a:xfrm>
          <a:prstGeom prst="rect">
            <a:avLst/>
          </a:prstGeom>
        </p:spPr>
        <p:txBody>
          <a:bodyPr lIns="0" tIns="0" rIns="0" bIns="0">
            <a:normAutofit fontScale="35000"/>
          </a:bodyPr>
          <a:lstStyle/>
          <a:p>
            <a:endParaRPr lang="it-IT"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CustomShape 1"/>
          <p:cNvSpPr/>
          <p:nvPr/>
        </p:nvSpPr>
        <p:spPr>
          <a:xfrm>
            <a:off x="0" y="0"/>
            <a:ext cx="12191760" cy="6857640"/>
          </a:xfrm>
          <a:prstGeom prst="rect">
            <a:avLst/>
          </a:prstGeom>
          <a:solidFill>
            <a:srgbClr val="BD2B0B"/>
          </a:solidFill>
          <a:ln w="25560">
            <a:noFill/>
          </a:ln>
        </p:spPr>
        <p:style>
          <a:lnRef idx="0">
            <a:scrgbClr r="0" g="0" b="0"/>
          </a:lnRef>
          <a:fillRef idx="0">
            <a:scrgbClr r="0" g="0" b="0"/>
          </a:fillRef>
          <a:effectRef idx="0">
            <a:scrgbClr r="0" g="0" b="0"/>
          </a:effectRef>
          <a:fontRef idx="minor"/>
        </p:style>
      </p:sp>
      <p:sp>
        <p:nvSpPr>
          <p:cNvPr id="8" name="Line 2"/>
          <p:cNvSpPr/>
          <p:nvPr/>
        </p:nvSpPr>
        <p:spPr>
          <a:xfrm>
            <a:off x="4367520" y="188640"/>
            <a:ext cx="0" cy="6408360"/>
          </a:xfrm>
          <a:prstGeom prst="line">
            <a:avLst/>
          </a:prstGeom>
          <a:ln w="9360">
            <a:solidFill>
              <a:srgbClr val="FFFFFF"/>
            </a:solidFill>
            <a:round/>
          </a:ln>
        </p:spPr>
        <p:style>
          <a:lnRef idx="0">
            <a:scrgbClr r="0" g="0" b="0"/>
          </a:lnRef>
          <a:fillRef idx="0">
            <a:scrgbClr r="0" g="0" b="0"/>
          </a:fillRef>
          <a:effectRef idx="0">
            <a:scrgbClr r="0" g="0" b="0"/>
          </a:effectRef>
          <a:fontRef idx="minor"/>
        </p:style>
      </p:sp>
      <p:pic>
        <p:nvPicPr>
          <p:cNvPr id="2" name="Immagine 5"/>
          <p:cNvPicPr/>
          <p:nvPr/>
        </p:nvPicPr>
        <p:blipFill>
          <a:blip r:embed="rId14"/>
          <a:stretch/>
        </p:blipFill>
        <p:spPr>
          <a:xfrm>
            <a:off x="402120" y="1700640"/>
            <a:ext cx="3461400" cy="2448000"/>
          </a:xfrm>
          <a:prstGeom prst="rect">
            <a:avLst/>
          </a:prstGeom>
          <a:ln>
            <a:noFill/>
          </a:ln>
        </p:spPr>
      </p:pic>
      <p:sp>
        <p:nvSpPr>
          <p:cNvPr id="3" name="PlaceHolder 3"/>
          <p:cNvSpPr>
            <a:spLocks noGrp="1"/>
          </p:cNvSpPr>
          <p:nvPr>
            <p:ph type="body"/>
          </p:nvPr>
        </p:nvSpPr>
        <p:spPr>
          <a:xfrm>
            <a:off x="4752000" y="548640"/>
            <a:ext cx="6913080" cy="4536000"/>
          </a:xfrm>
          <a:prstGeom prst="rect">
            <a:avLst/>
          </a:prstGeom>
        </p:spPr>
        <p:txBody>
          <a:bodyPr lIns="90000" tIns="45000" rIns="90000" bIns="45000" anchor="ctr">
            <a:noAutofit/>
          </a:bodyPr>
          <a:lstStyle/>
          <a:p>
            <a:pPr marL="432000" indent="-324000">
              <a:lnSpc>
                <a:spcPct val="100000"/>
              </a:lnSpc>
              <a:spcBef>
                <a:spcPts val="720"/>
              </a:spcBef>
              <a:buClr>
                <a:srgbClr val="000000"/>
              </a:buClr>
              <a:buSzPct val="45000"/>
              <a:buFont typeface="Wingdings" charset="2"/>
              <a:buChar char=""/>
              <a:tabLst>
                <a:tab pos="0" algn="l"/>
              </a:tabLst>
            </a:pPr>
            <a:r>
              <a:rPr lang="it-IT" sz="3600" b="1" strike="noStrike" spc="-1">
                <a:solidFill>
                  <a:srgbClr val="FFFFFF"/>
                </a:solidFill>
                <a:latin typeface="Century Gothic"/>
              </a:rPr>
              <a:t>Fare clic per inserire </a:t>
            </a:r>
            <a:endParaRPr lang="it-IT" sz="3600" b="0" strike="noStrike" spc="-1">
              <a:solidFill>
                <a:srgbClr val="000000"/>
              </a:solidFill>
              <a:latin typeface="Calibri"/>
            </a:endParaRPr>
          </a:p>
          <a:p>
            <a:pPr marL="864000" lvl="1" indent="-324000">
              <a:spcBef>
                <a:spcPts val="1134"/>
              </a:spcBef>
              <a:buClr>
                <a:srgbClr val="000000"/>
              </a:buClr>
              <a:buSzPct val="75000"/>
              <a:buFont typeface="Symbol" charset="2"/>
              <a:buChar char=""/>
              <a:tabLst>
                <a:tab pos="0" algn="l"/>
              </a:tabLst>
            </a:pPr>
            <a:r>
              <a:rPr lang="it-IT" sz="3600" b="1" strike="noStrike" spc="-1">
                <a:solidFill>
                  <a:srgbClr val="FFFFFF"/>
                </a:solidFill>
                <a:latin typeface="Century Gothic"/>
              </a:rPr>
              <a:t>il titolo della presentazione</a:t>
            </a:r>
            <a:endParaRPr lang="it-IT" sz="3600" b="0" strike="noStrike" spc="-1">
              <a:solidFill>
                <a:srgbClr val="000000"/>
              </a:solidFill>
              <a:latin typeface="Calibri"/>
            </a:endParaRPr>
          </a:p>
        </p:txBody>
      </p:sp>
      <p:sp>
        <p:nvSpPr>
          <p:cNvPr id="4" name="PlaceHolder 4"/>
          <p:cNvSpPr>
            <a:spLocks noGrp="1"/>
          </p:cNvSpPr>
          <p:nvPr>
            <p:ph type="body"/>
          </p:nvPr>
        </p:nvSpPr>
        <p:spPr>
          <a:xfrm>
            <a:off x="4752000" y="5379840"/>
            <a:ext cx="7007760" cy="425160"/>
          </a:xfrm>
          <a:prstGeom prst="rect">
            <a:avLst/>
          </a:prstGeom>
        </p:spPr>
        <p:txBody>
          <a:bodyPr lIns="90000" tIns="45000" rIns="90000" bIns="45000">
            <a:noAutofit/>
          </a:bodyPr>
          <a:lstStyle/>
          <a:p>
            <a:pPr>
              <a:lnSpc>
                <a:spcPct val="100000"/>
              </a:lnSpc>
              <a:spcBef>
                <a:spcPts val="479"/>
              </a:spcBef>
              <a:tabLst>
                <a:tab pos="0" algn="l"/>
              </a:tabLst>
            </a:pPr>
            <a:r>
              <a:rPr lang="it-IT" sz="2400" b="1" strike="noStrike" spc="-1">
                <a:solidFill>
                  <a:srgbClr val="FFFFFF"/>
                </a:solidFill>
                <a:latin typeface="Century Gothic"/>
              </a:rPr>
              <a:t>Nome Cognome</a:t>
            </a:r>
            <a:endParaRPr lang="it-IT" sz="2400" b="0" strike="noStrike" spc="-1">
              <a:solidFill>
                <a:srgbClr val="000000"/>
              </a:solidFill>
              <a:latin typeface="Calibri"/>
            </a:endParaRPr>
          </a:p>
        </p:txBody>
      </p:sp>
      <p:sp>
        <p:nvSpPr>
          <p:cNvPr id="5" name="PlaceHolder 5"/>
          <p:cNvSpPr>
            <a:spLocks noGrp="1"/>
          </p:cNvSpPr>
          <p:nvPr>
            <p:ph type="body"/>
          </p:nvPr>
        </p:nvSpPr>
        <p:spPr>
          <a:xfrm>
            <a:off x="4752000" y="5878080"/>
            <a:ext cx="7105320" cy="790920"/>
          </a:xfrm>
          <a:prstGeom prst="rect">
            <a:avLst/>
          </a:prstGeom>
        </p:spPr>
        <p:txBody>
          <a:bodyPr lIns="90000" tIns="45000" rIns="90000" bIns="45000">
            <a:noAutofit/>
          </a:bodyPr>
          <a:lstStyle/>
          <a:p>
            <a:pPr>
              <a:lnSpc>
                <a:spcPct val="100000"/>
              </a:lnSpc>
              <a:spcBef>
                <a:spcPts val="400"/>
              </a:spcBef>
              <a:tabLst>
                <a:tab pos="0" algn="l"/>
              </a:tabLst>
            </a:pPr>
            <a:r>
              <a:rPr lang="it-IT" sz="2000" b="0" strike="noStrike" spc="-1">
                <a:solidFill>
                  <a:srgbClr val="FFFFFF"/>
                </a:solidFill>
                <a:latin typeface="Century Gothic"/>
              </a:rPr>
              <a:t>Dipartimento/Struttura xxxxxx xxxxxxxxxxxx xxxxxxxx xxxxx xxxxxxxxxxxxxxxxxxx xxxxx</a:t>
            </a:r>
            <a:endParaRPr lang="it-IT" sz="2000" b="0" strike="noStrike" spc="-1">
              <a:solidFill>
                <a:srgbClr val="000000"/>
              </a:solidFill>
              <a:latin typeface="Calibri"/>
            </a:endParaRPr>
          </a:p>
        </p:txBody>
      </p:sp>
      <p:sp>
        <p:nvSpPr>
          <p:cNvPr id="6" name="PlaceHolder 6"/>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00000"/>
                </a:solid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Immagine 3"/>
          <p:cNvPicPr/>
          <p:nvPr/>
        </p:nvPicPr>
        <p:blipFill>
          <a:blip r:embed="rId15"/>
          <a:srcRect b="4909"/>
          <a:stretch/>
        </p:blipFill>
        <p:spPr>
          <a:xfrm>
            <a:off x="10680840" y="5877360"/>
            <a:ext cx="1391400" cy="935640"/>
          </a:xfrm>
          <a:prstGeom prst="rect">
            <a:avLst/>
          </a:prstGeom>
          <a:ln>
            <a:noFill/>
          </a:ln>
        </p:spPr>
      </p:pic>
      <p:sp>
        <p:nvSpPr>
          <p:cNvPr id="44" name="PlaceHolder 1"/>
          <p:cNvSpPr>
            <a:spLocks noGrp="1"/>
          </p:cNvSpPr>
          <p:nvPr>
            <p:ph type="body"/>
          </p:nvPr>
        </p:nvSpPr>
        <p:spPr>
          <a:xfrm>
            <a:off x="527040" y="1413000"/>
            <a:ext cx="11232720" cy="4464000"/>
          </a:xfrm>
          <a:prstGeom prst="rect">
            <a:avLst/>
          </a:prstGeom>
        </p:spPr>
        <p:txBody>
          <a:bodyPr lIns="90000" tIns="45000" rIns="90000" bIns="45000">
            <a:noAutofit/>
          </a:bodyPr>
          <a:lstStyle/>
          <a:p>
            <a:pPr marL="432000" indent="-324000">
              <a:lnSpc>
                <a:spcPct val="100000"/>
              </a:lnSpc>
              <a:spcBef>
                <a:spcPts val="360"/>
              </a:spcBef>
              <a:buClr>
                <a:srgbClr val="000000"/>
              </a:buClr>
              <a:buSzPct val="45000"/>
              <a:buFont typeface="Wingdings" charset="2"/>
              <a:buChar char=""/>
              <a:tabLst>
                <a:tab pos="0" algn="l"/>
              </a:tabLst>
            </a:pPr>
            <a:r>
              <a:rPr lang="it-IT" sz="1800" b="0" strike="noStrike" spc="-1">
                <a:solidFill>
                  <a:srgbClr val="000000"/>
                </a:solidFill>
                <a:latin typeface="Century Gothic"/>
              </a:rPr>
              <a:t>Fare clic per modificare il testo</a:t>
            </a:r>
            <a:endParaRPr lang="it-IT" sz="1800" b="0" strike="noStrike" spc="-1">
              <a:solidFill>
                <a:srgbClr val="000000"/>
              </a:solidFill>
              <a:latin typeface="Calibri"/>
            </a:endParaRPr>
          </a:p>
        </p:txBody>
      </p:sp>
      <p:sp>
        <p:nvSpPr>
          <p:cNvPr id="45" name="PlaceHolder 2"/>
          <p:cNvSpPr>
            <a:spLocks noGrp="1"/>
          </p:cNvSpPr>
          <p:nvPr>
            <p:ph type="title"/>
          </p:nvPr>
        </p:nvSpPr>
        <p:spPr>
          <a:xfrm>
            <a:off x="504000" y="584280"/>
            <a:ext cx="10972440" cy="279720"/>
          </a:xfrm>
          <a:prstGeom prst="rect">
            <a:avLst/>
          </a:prstGeom>
        </p:spPr>
        <p:txBody>
          <a:bodyPr lIns="0" tIns="0" rIns="0" bIns="0" anchor="ctr">
            <a:noAutofit/>
          </a:bodyPr>
          <a:lstStyle/>
          <a:p>
            <a:r>
              <a:rPr lang="it-IT" sz="1800" b="0" strike="noStrike" spc="-1">
                <a:solidFill>
                  <a:srgbClr val="000000"/>
                </a:solid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CustomShape 1"/>
          <p:cNvSpPr/>
          <p:nvPr/>
        </p:nvSpPr>
        <p:spPr>
          <a:xfrm>
            <a:off x="0" y="0"/>
            <a:ext cx="12191760" cy="6857640"/>
          </a:xfrm>
          <a:prstGeom prst="rect">
            <a:avLst/>
          </a:prstGeom>
          <a:solidFill>
            <a:srgbClr val="BD2B0B"/>
          </a:solidFill>
          <a:ln w="25560">
            <a:noFill/>
          </a:ln>
        </p:spPr>
        <p:style>
          <a:lnRef idx="0">
            <a:scrgbClr r="0" g="0" b="0"/>
          </a:lnRef>
          <a:fillRef idx="0">
            <a:scrgbClr r="0" g="0" b="0"/>
          </a:fillRef>
          <a:effectRef idx="0">
            <a:scrgbClr r="0" g="0" b="0"/>
          </a:effectRef>
          <a:fontRef idx="minor"/>
        </p:style>
      </p:sp>
      <p:sp>
        <p:nvSpPr>
          <p:cNvPr id="83" name="CustomShape 2"/>
          <p:cNvSpPr/>
          <p:nvPr/>
        </p:nvSpPr>
        <p:spPr>
          <a:xfrm>
            <a:off x="4175640" y="6453360"/>
            <a:ext cx="384012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600" b="0" strike="noStrike" spc="-1">
                <a:solidFill>
                  <a:srgbClr val="FFFFFF"/>
                </a:solidFill>
                <a:latin typeface="Calibri"/>
              </a:rPr>
              <a:t>www.unibo.it</a:t>
            </a:r>
            <a:endParaRPr lang="it-IT" sz="1600" b="0" strike="noStrike" spc="-1">
              <a:latin typeface="Arial"/>
            </a:endParaRPr>
          </a:p>
        </p:txBody>
      </p:sp>
      <p:pic>
        <p:nvPicPr>
          <p:cNvPr id="84" name="Immagine 7"/>
          <p:cNvPicPr/>
          <p:nvPr/>
        </p:nvPicPr>
        <p:blipFill>
          <a:blip r:embed="rId14"/>
          <a:stretch/>
        </p:blipFill>
        <p:spPr>
          <a:xfrm>
            <a:off x="4772520" y="404640"/>
            <a:ext cx="2648160" cy="1872720"/>
          </a:xfrm>
          <a:prstGeom prst="rect">
            <a:avLst/>
          </a:prstGeom>
          <a:ln>
            <a:noFill/>
          </a:ln>
        </p:spPr>
      </p:pic>
      <p:sp>
        <p:nvSpPr>
          <p:cNvPr id="85" name="PlaceHolder 3"/>
          <p:cNvSpPr>
            <a:spLocks noGrp="1"/>
          </p:cNvSpPr>
          <p:nvPr>
            <p:ph type="body"/>
          </p:nvPr>
        </p:nvSpPr>
        <p:spPr>
          <a:xfrm>
            <a:off x="1487520" y="2781000"/>
            <a:ext cx="9216720" cy="432000"/>
          </a:xfrm>
          <a:prstGeom prst="rect">
            <a:avLst/>
          </a:prstGeom>
        </p:spPr>
        <p:txBody>
          <a:bodyPr lIns="90000" tIns="45000" rIns="90000" bIns="45000">
            <a:noAutofit/>
          </a:bodyPr>
          <a:lstStyle/>
          <a:p>
            <a:pPr marL="432000" indent="-324000" algn="ctr">
              <a:lnSpc>
                <a:spcPct val="100000"/>
              </a:lnSpc>
              <a:spcBef>
                <a:spcPts val="400"/>
              </a:spcBef>
              <a:buClr>
                <a:srgbClr val="000000"/>
              </a:buClr>
              <a:buSzPct val="45000"/>
              <a:buFont typeface="Wingdings" charset="2"/>
              <a:buChar char=""/>
              <a:tabLst>
                <a:tab pos="0" algn="l"/>
              </a:tabLst>
            </a:pPr>
            <a:r>
              <a:rPr lang="it-IT" sz="2000" b="1" strike="noStrike" spc="-1">
                <a:solidFill>
                  <a:srgbClr val="FFFFFF"/>
                </a:solidFill>
                <a:latin typeface="Century Gothic"/>
              </a:rPr>
              <a:t>Nome Cognome</a:t>
            </a:r>
            <a:endParaRPr lang="it-IT" sz="2000" b="0" strike="noStrike" spc="-1">
              <a:solidFill>
                <a:srgbClr val="000000"/>
              </a:solidFill>
              <a:latin typeface="Calibri"/>
            </a:endParaRPr>
          </a:p>
        </p:txBody>
      </p:sp>
      <p:sp>
        <p:nvSpPr>
          <p:cNvPr id="86" name="PlaceHolder 4"/>
          <p:cNvSpPr>
            <a:spLocks noGrp="1"/>
          </p:cNvSpPr>
          <p:nvPr>
            <p:ph type="body"/>
          </p:nvPr>
        </p:nvSpPr>
        <p:spPr>
          <a:xfrm>
            <a:off x="1439640" y="3573000"/>
            <a:ext cx="9312840" cy="935640"/>
          </a:xfrm>
          <a:prstGeom prst="rect">
            <a:avLst/>
          </a:prstGeom>
        </p:spPr>
        <p:txBody>
          <a:bodyPr lIns="90000" tIns="45000" rIns="90000" bIns="45000">
            <a:noAutofit/>
          </a:bodyPr>
          <a:lstStyle/>
          <a:p>
            <a:pPr algn="ctr">
              <a:lnSpc>
                <a:spcPct val="100000"/>
              </a:lnSpc>
              <a:spcBef>
                <a:spcPts val="320"/>
              </a:spcBef>
              <a:tabLst>
                <a:tab pos="0" algn="l"/>
              </a:tabLst>
            </a:pPr>
            <a:r>
              <a:rPr lang="it-IT" sz="1600" b="0" strike="noStrike" spc="-1">
                <a:solidFill>
                  <a:srgbClr val="FFFFFF"/>
                </a:solidFill>
                <a:latin typeface="Century Gothic"/>
              </a:rPr>
              <a:t>Struttura</a:t>
            </a:r>
            <a:endParaRPr lang="it-IT" sz="1600" b="0" strike="noStrike" spc="-1">
              <a:solidFill>
                <a:srgbClr val="000000"/>
              </a:solidFill>
              <a:latin typeface="Calibri"/>
            </a:endParaRPr>
          </a:p>
        </p:txBody>
      </p:sp>
      <p:sp>
        <p:nvSpPr>
          <p:cNvPr id="87" name="PlaceHolder 5"/>
          <p:cNvSpPr>
            <a:spLocks noGrp="1"/>
          </p:cNvSpPr>
          <p:nvPr>
            <p:ph type="body"/>
          </p:nvPr>
        </p:nvSpPr>
        <p:spPr>
          <a:xfrm>
            <a:off x="1390680" y="4725000"/>
            <a:ext cx="9410400" cy="1439640"/>
          </a:xfrm>
          <a:prstGeom prst="rect">
            <a:avLst/>
          </a:prstGeom>
        </p:spPr>
        <p:txBody>
          <a:bodyPr lIns="90000" tIns="45000" rIns="90000" bIns="45000">
            <a:noAutofit/>
          </a:bodyPr>
          <a:lstStyle/>
          <a:p>
            <a:pPr algn="ctr">
              <a:lnSpc>
                <a:spcPct val="100000"/>
              </a:lnSpc>
              <a:spcBef>
                <a:spcPts val="261"/>
              </a:spcBef>
              <a:tabLst>
                <a:tab pos="0" algn="l"/>
              </a:tabLst>
            </a:pPr>
            <a:r>
              <a:rPr lang="it-IT" sz="1300" b="0" strike="noStrike" spc="-1">
                <a:solidFill>
                  <a:srgbClr val="FFFFFF"/>
                </a:solidFill>
                <a:latin typeface="Century Gothic"/>
              </a:rPr>
              <a:t>nome.cognome@unibo.it</a:t>
            </a:r>
            <a:endParaRPr lang="it-IT" sz="1300" b="0" strike="noStrike" spc="-1">
              <a:solidFill>
                <a:srgbClr val="000000"/>
              </a:solidFill>
              <a:latin typeface="Calibri"/>
            </a:endParaRPr>
          </a:p>
          <a:p>
            <a:pPr algn="ctr">
              <a:lnSpc>
                <a:spcPct val="100000"/>
              </a:lnSpc>
              <a:spcBef>
                <a:spcPts val="261"/>
              </a:spcBef>
              <a:tabLst>
                <a:tab pos="0" algn="l"/>
              </a:tabLst>
            </a:pPr>
            <a:r>
              <a:rPr lang="it-IT" sz="1300" b="0" strike="noStrike" spc="-1">
                <a:solidFill>
                  <a:srgbClr val="FFFFFF"/>
                </a:solidFill>
                <a:latin typeface="Century Gothic"/>
              </a:rPr>
              <a:t>051 20 99982</a:t>
            </a:r>
            <a:endParaRPr lang="it-IT" sz="1300" b="0" strike="noStrike" spc="-1">
              <a:solidFill>
                <a:srgbClr val="000000"/>
              </a:solidFill>
              <a:latin typeface="Calibri"/>
            </a:endParaRPr>
          </a:p>
        </p:txBody>
      </p:sp>
      <p:sp>
        <p:nvSpPr>
          <p:cNvPr id="88" name="PlaceHolder 6"/>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00000"/>
                </a:solid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unibo.it/it/internazionale/studiare-all-estero/informazioni-generali-su-overseas"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unibo.it/it/didattica/iscrizioni-trasferimenti-e-laurea/il-sistema-universitario/ects-label/tabelle-di-conversione-dei-voti-nella-scala-ects"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ingarc.tirocini.bo@unibo.it" TargetMode="External"/><Relationship Id="rId2" Type="http://schemas.openxmlformats.org/officeDocument/2006/relationships/hyperlink" Target="https://www.unibo.it/it/internazionale/studiare-all-estero/erasmus/contatti-erasmus/contatti-uffici-amministrativi-relazioni-internazionali"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mailto:ingarc.internazionale.bo@unibo.it"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unibo.it/it/internazionale/studiare-all-estero/erasmus/il-programma-i-requisiti-e-le-destinazioni"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www.unibo.it/it/internazionale/tirocini-estero/erasmus-mobilita-per-tirocinio/erasmus-mobilita-tirocinio-come-partecipare"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752000" y="548640"/>
            <a:ext cx="6913080" cy="4536000"/>
          </a:xfrm>
          <a:prstGeom prst="rect">
            <a:avLst/>
          </a:prstGeom>
          <a:noFill/>
          <a:ln>
            <a:noFill/>
          </a:ln>
        </p:spPr>
        <p:txBody>
          <a:bodyPr lIns="90000" tIns="45000" rIns="90000" bIns="45000" anchor="ctr">
            <a:noAutofit/>
          </a:bodyPr>
          <a:lstStyle/>
          <a:p>
            <a:pPr indent="-323850">
              <a:spcBef>
                <a:spcPts val="720"/>
              </a:spcBef>
              <a:tabLst>
                <a:tab pos="0" algn="l"/>
              </a:tabLst>
            </a:pPr>
            <a:r>
              <a:rPr lang="it-IT" sz="3600" b="1" spc="-1" dirty="0">
                <a:solidFill>
                  <a:srgbClr val="FFFFFF"/>
                </a:solidFill>
                <a:latin typeface="Century Gothic"/>
              </a:rPr>
              <a:t>Erasmus+, </a:t>
            </a:r>
            <a:r>
              <a:rPr lang="it-IT" sz="3600" b="1" spc="-1" err="1">
                <a:solidFill>
                  <a:srgbClr val="FFFFFF"/>
                </a:solidFill>
                <a:latin typeface="Century Gothic"/>
              </a:rPr>
              <a:t>Overseas</a:t>
            </a:r>
            <a:r>
              <a:rPr lang="it-IT" sz="3600" b="1" spc="-1" dirty="0">
                <a:solidFill>
                  <a:srgbClr val="FFFFFF"/>
                </a:solidFill>
                <a:latin typeface="Century Gothic"/>
              </a:rPr>
              <a:t>, </a:t>
            </a:r>
            <a:endParaRPr lang="en-US"/>
          </a:p>
          <a:p>
            <a:pPr indent="-323850">
              <a:spcBef>
                <a:spcPts val="720"/>
              </a:spcBef>
              <a:tabLst>
                <a:tab pos="0" algn="l"/>
              </a:tabLst>
            </a:pPr>
            <a:r>
              <a:rPr lang="it-IT" sz="3600" b="1" spc="-1" dirty="0">
                <a:solidFill>
                  <a:srgbClr val="FFFFFF"/>
                </a:solidFill>
                <a:latin typeface="Century Gothic"/>
              </a:rPr>
              <a:t>Tesi all'Estero.</a:t>
            </a:r>
            <a:endParaRPr lang="it-IT"/>
          </a:p>
          <a:p>
            <a:pPr indent="-323850">
              <a:spcBef>
                <a:spcPts val="720"/>
              </a:spcBef>
              <a:tabLst>
                <a:tab pos="0" algn="l"/>
              </a:tabLst>
            </a:pPr>
            <a:endParaRPr lang="it-IT" sz="3600" b="0" strike="noStrike" spc="-1">
              <a:solidFill>
                <a:srgbClr val="000000"/>
              </a:solidFill>
              <a:latin typeface="Calibri"/>
            </a:endParaRPr>
          </a:p>
          <a:p>
            <a:pPr indent="-323850">
              <a:lnSpc>
                <a:spcPct val="100000"/>
              </a:lnSpc>
              <a:spcBef>
                <a:spcPts val="720"/>
              </a:spcBef>
              <a:tabLst>
                <a:tab pos="0" algn="l"/>
              </a:tabLst>
            </a:pPr>
            <a:r>
              <a:rPr lang="it-IT" sz="1800" b="1" strike="noStrike" spc="-1" dirty="0">
                <a:solidFill>
                  <a:srgbClr val="FFFFFF"/>
                </a:solidFill>
                <a:latin typeface="Century Gothic"/>
              </a:rPr>
              <a:t>Un piccolo vademecum </a:t>
            </a:r>
          </a:p>
        </p:txBody>
      </p:sp>
      <p:sp>
        <p:nvSpPr>
          <p:cNvPr id="126" name="TextShape 2"/>
          <p:cNvSpPr txBox="1"/>
          <p:nvPr/>
        </p:nvSpPr>
        <p:spPr>
          <a:xfrm>
            <a:off x="4752000" y="5379840"/>
            <a:ext cx="7007760" cy="425160"/>
          </a:xfrm>
          <a:prstGeom prst="rect">
            <a:avLst/>
          </a:prstGeom>
          <a:noFill/>
          <a:ln>
            <a:noFill/>
          </a:ln>
        </p:spPr>
        <p:txBody>
          <a:bodyPr lIns="90000" tIns="45000" rIns="90000" bIns="45000" anchor="t">
            <a:noAutofit/>
          </a:bodyPr>
          <a:lstStyle/>
          <a:p>
            <a:pPr indent="-323850">
              <a:spcBef>
                <a:spcPts val="400"/>
              </a:spcBef>
              <a:tabLst>
                <a:tab pos="0" algn="l"/>
              </a:tabLst>
            </a:pPr>
            <a:r>
              <a:rPr lang="it-IT" sz="2000" b="1" strike="noStrike" spc="-1" dirty="0">
                <a:solidFill>
                  <a:srgbClr val="FFFFFF"/>
                </a:solidFill>
                <a:latin typeface="Century Gothic"/>
              </a:rPr>
              <a:t>Corsi di Studio in </a:t>
            </a:r>
            <a:r>
              <a:rPr lang="it-IT" sz="2000" b="1" spc="-1" dirty="0">
                <a:solidFill>
                  <a:srgbClr val="FFFFFF"/>
                </a:solidFill>
                <a:latin typeface="Century Gothic"/>
              </a:rPr>
              <a:t>Informatica</a:t>
            </a:r>
            <a:r>
              <a:rPr lang="it-IT" sz="2000" b="1" strike="noStrike" spc="-1" dirty="0">
                <a:solidFill>
                  <a:srgbClr val="FFFFFF"/>
                </a:solidFill>
                <a:latin typeface="Century Gothic"/>
              </a:rPr>
              <a:t> </a:t>
            </a:r>
            <a:r>
              <a:rPr lang="it-IT" sz="2000" b="1" spc="-1" dirty="0">
                <a:solidFill>
                  <a:srgbClr val="FFFFFF"/>
                </a:solidFill>
                <a:latin typeface="Century Gothic"/>
              </a:rPr>
              <a:t>-</a:t>
            </a:r>
            <a:r>
              <a:rPr lang="it-IT" sz="2000" b="1" strike="noStrike" spc="-1" dirty="0">
                <a:solidFill>
                  <a:srgbClr val="FFFFFF"/>
                </a:solidFill>
                <a:latin typeface="Century Gothic"/>
              </a:rPr>
              <a:t> Bologna</a:t>
            </a:r>
            <a:endParaRPr lang="it-IT" sz="2000" b="0" strike="noStrike" spc="-1" dirty="0">
              <a:solidFill>
                <a:srgbClr val="000000"/>
              </a:solidFill>
              <a:latin typeface="Calibri"/>
            </a:endParaRPr>
          </a:p>
        </p:txBody>
      </p:sp>
      <p:sp>
        <p:nvSpPr>
          <p:cNvPr id="127" name="TextShape 3"/>
          <p:cNvSpPr txBox="1"/>
          <p:nvPr/>
        </p:nvSpPr>
        <p:spPr>
          <a:xfrm>
            <a:off x="4752000" y="5878080"/>
            <a:ext cx="7105320" cy="790920"/>
          </a:xfrm>
          <a:prstGeom prst="rect">
            <a:avLst/>
          </a:prstGeom>
          <a:noFill/>
          <a:ln>
            <a:noFill/>
          </a:ln>
        </p:spPr>
        <p:txBody>
          <a:bodyPr lIns="90000" tIns="45000" rIns="90000" bIns="45000" anchor="t">
            <a:noAutofit/>
          </a:bodyPr>
          <a:lstStyle/>
          <a:p>
            <a:pPr indent="-323850">
              <a:spcBef>
                <a:spcPts val="400"/>
              </a:spcBef>
              <a:tabLst>
                <a:tab pos="0" algn="l"/>
              </a:tabLst>
            </a:pPr>
            <a:r>
              <a:rPr lang="it-IT" sz="1400" i="1" spc="-1" dirty="0">
                <a:solidFill>
                  <a:srgbClr val="FFFFFF"/>
                </a:solidFill>
                <a:latin typeface="Century Gothic"/>
              </a:rPr>
              <a:t>Ugo Dal Lago</a:t>
            </a:r>
            <a:r>
              <a:rPr lang="it-IT" sz="1400" b="0" i="1" strike="noStrike" spc="-1" dirty="0">
                <a:solidFill>
                  <a:srgbClr val="FFFFFF"/>
                </a:solidFill>
                <a:latin typeface="Century Gothic"/>
              </a:rPr>
              <a:t> – Rev. </a:t>
            </a:r>
            <a:r>
              <a:rPr lang="it-IT" sz="1400" i="1" spc="-1" dirty="0">
                <a:solidFill>
                  <a:srgbClr val="FFFFFF"/>
                </a:solidFill>
                <a:latin typeface="Century Gothic"/>
              </a:rPr>
              <a:t>1</a:t>
            </a:r>
            <a:r>
              <a:rPr lang="it-IT" sz="1400" b="0" i="1" strike="noStrike" spc="-1" dirty="0">
                <a:solidFill>
                  <a:srgbClr val="FFFFFF"/>
                </a:solidFill>
                <a:latin typeface="Century Gothic"/>
              </a:rPr>
              <a:t> – </a:t>
            </a:r>
            <a:r>
              <a:rPr lang="it-IT" sz="1400" i="1" spc="-1" dirty="0">
                <a:solidFill>
                  <a:srgbClr val="FFFFFF"/>
                </a:solidFill>
                <a:latin typeface="Century Gothic"/>
              </a:rPr>
              <a:t>25</a:t>
            </a:r>
            <a:r>
              <a:rPr lang="it-IT" sz="1400" b="0" i="1" strike="noStrike" spc="-1" dirty="0">
                <a:solidFill>
                  <a:srgbClr val="FFFFFF"/>
                </a:solidFill>
                <a:latin typeface="Century Gothic"/>
              </a:rPr>
              <a:t> </a:t>
            </a:r>
            <a:r>
              <a:rPr lang="it-IT" sz="1400" i="1" spc="-1" dirty="0">
                <a:solidFill>
                  <a:srgbClr val="FFFFFF"/>
                </a:solidFill>
                <a:latin typeface="Century Gothic"/>
              </a:rPr>
              <a:t>novembre 2023</a:t>
            </a:r>
            <a:endParaRPr lang="it-IT" sz="1400" b="0" strike="noStrike" spc="-1" dirty="0">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7B1AC-C822-413B-A627-7621000F7A6D}"/>
              </a:ext>
            </a:extLst>
          </p:cNvPr>
          <p:cNvSpPr>
            <a:spLocks noGrp="1"/>
          </p:cNvSpPr>
          <p:nvPr>
            <p:ph type="title"/>
          </p:nvPr>
        </p:nvSpPr>
        <p:spPr>
          <a:xfrm>
            <a:off x="609480" y="0"/>
            <a:ext cx="10972440" cy="1144800"/>
          </a:xfrm>
        </p:spPr>
        <p:txBody>
          <a:bodyPr lIns="0" tIns="0" rIns="0" bIns="0" anchor="ctr">
            <a:noAutofit/>
          </a:bodyPr>
          <a:lstStyle/>
          <a:p>
            <a:r>
              <a:rPr lang="it-IT" b="1" dirty="0" err="1">
                <a:latin typeface="Calibri Light" panose="020F0302020204030204" pitchFamily="34" charset="0"/>
                <a:cs typeface="Calibri Light" panose="020F0302020204030204" pitchFamily="34" charset="0"/>
              </a:rPr>
              <a:t>Overseas</a:t>
            </a:r>
            <a:r>
              <a:rPr lang="it-IT" b="1" dirty="0">
                <a:latin typeface="Calibri Light" panose="020F0302020204030204" pitchFamily="34" charset="0"/>
                <a:cs typeface="Calibri Light" panose="020F0302020204030204" pitchFamily="34" charset="0"/>
              </a:rPr>
              <a:t> (segue)</a:t>
            </a:r>
          </a:p>
        </p:txBody>
      </p:sp>
      <p:sp>
        <p:nvSpPr>
          <p:cNvPr id="3" name="Sottotitolo 2">
            <a:extLst>
              <a:ext uri="{FF2B5EF4-FFF2-40B4-BE49-F238E27FC236}">
                <a16:creationId xmlns:a16="http://schemas.microsoft.com/office/drawing/2014/main" id="{4575A21B-A338-4E25-B199-F003AA387014}"/>
              </a:ext>
            </a:extLst>
          </p:cNvPr>
          <p:cNvSpPr>
            <a:spLocks noGrp="1"/>
          </p:cNvSpPr>
          <p:nvPr>
            <p:ph type="subTitle"/>
          </p:nvPr>
        </p:nvSpPr>
        <p:spPr>
          <a:xfrm>
            <a:off x="652945" y="1070920"/>
            <a:ext cx="11168352" cy="5329346"/>
          </a:xfrm>
        </p:spPr>
        <p:txBody>
          <a:bodyPr/>
          <a:lstStyle/>
          <a:p>
            <a:pPr marL="0" indent="0">
              <a:buNone/>
            </a:pPr>
            <a:r>
              <a:rPr lang="it-IT" sz="1800" b="1" dirty="0">
                <a:latin typeface="Calibri Light" panose="020F0302020204030204" pitchFamily="34" charset="0"/>
                <a:cs typeface="Calibri Light" panose="020F0302020204030204" pitchFamily="34" charset="0"/>
              </a:rPr>
              <a:t>Scadenze</a:t>
            </a:r>
          </a:p>
          <a:p>
            <a:endParaRPr lang="it-IT"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it-IT" sz="1800" dirty="0">
                <a:latin typeface="Calibri Light"/>
                <a:cs typeface="Calibri Light"/>
              </a:rPr>
              <a:t>Il bando apre di solito ad Ottobre, per partenze nell'Anno </a:t>
            </a:r>
            <a:r>
              <a:rPr lang="it-IT" sz="1800" dirty="0" err="1">
                <a:latin typeface="Calibri Light"/>
                <a:cs typeface="Calibri Light"/>
              </a:rPr>
              <a:t>Accedmico</a:t>
            </a:r>
            <a:r>
              <a:rPr lang="it-IT" sz="1800" dirty="0">
                <a:latin typeface="Calibri Light"/>
                <a:cs typeface="Calibri Light"/>
              </a:rPr>
              <a:t> </a:t>
            </a:r>
            <a:r>
              <a:rPr lang="it-IT" sz="1800" dirty="0" err="1">
                <a:latin typeface="Calibri Light"/>
                <a:cs typeface="Calibri Light"/>
              </a:rPr>
              <a:t>succesivo</a:t>
            </a:r>
            <a:endParaRPr lang="it-IT" sz="1800" dirty="0" err="1">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it-IT" sz="1800" dirty="0">
                <a:latin typeface="Calibri Light"/>
                <a:cs typeface="Calibri Light"/>
              </a:rPr>
              <a:t>Tieni sempre monitorato questo link per sapere quando aprirà il nuovo</a:t>
            </a:r>
            <a:r>
              <a:rPr lang="it-IT" sz="1800" dirty="0">
                <a:solidFill>
                  <a:srgbClr val="000000"/>
                </a:solidFill>
                <a:latin typeface="Calibri Light"/>
                <a:cs typeface="Calibri Light"/>
              </a:rPr>
              <a:t> bando e per conoscere i requisiti:  </a:t>
            </a:r>
            <a:endParaRPr lang="it-IT" sz="1800">
              <a:solidFill>
                <a:srgbClr val="000000"/>
              </a:solidFill>
              <a:latin typeface="Calibri Light" panose="020F0302020204030204" pitchFamily="34" charset="0"/>
              <a:cs typeface="Calibri Light" panose="020F0302020204030204" pitchFamily="34" charset="0"/>
            </a:endParaRPr>
          </a:p>
          <a:p>
            <a:r>
              <a:rPr lang="it-IT" sz="2000" b="1" dirty="0">
                <a:latin typeface="Calibri Light" panose="020F0302020204030204" pitchFamily="34" charset="0"/>
                <a:cs typeface="Calibri Light" panose="020F0302020204030204" pitchFamily="34" charset="0"/>
              </a:rPr>
              <a:t>    	</a:t>
            </a:r>
            <a:r>
              <a:rPr lang="it-IT" sz="2000" b="1" dirty="0">
                <a:latin typeface="Calibri Light" panose="020F0302020204030204" pitchFamily="34" charset="0"/>
                <a:cs typeface="Calibri Light" panose="020F0302020204030204" pitchFamily="34" charset="0"/>
                <a:hlinkClick r:id="rId2"/>
              </a:rPr>
              <a:t>https://www.unibo.it/it/internazionale/studiare-all-estero/informazioni-generali-su-overseas</a:t>
            </a:r>
            <a:endParaRPr lang="it-IT" sz="1800" dirty="0">
              <a:latin typeface="Calibri Light" panose="020F0302020204030204" pitchFamily="34" charset="0"/>
              <a:cs typeface="Calibri Light" panose="020F0302020204030204" pitchFamily="34" charset="0"/>
            </a:endParaRPr>
          </a:p>
          <a:p>
            <a:endParaRPr lang="it-IT"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Durante tutto il soggiorno all’estero gli studenti dovranno risultare </a:t>
            </a:r>
            <a:r>
              <a:rPr lang="it-IT" sz="1800" u="sng" dirty="0">
                <a:latin typeface="Calibri Light" panose="020F0302020204030204" pitchFamily="34" charset="0"/>
                <a:cs typeface="Calibri Light" panose="020F0302020204030204" pitchFamily="34" charset="0"/>
              </a:rPr>
              <a:t>iscritti all’Università di Bologna</a:t>
            </a:r>
            <a:r>
              <a:rPr lang="it-IT" sz="1800" dirty="0">
                <a:latin typeface="Calibri Light" panose="020F0302020204030204" pitchFamily="34" charset="0"/>
                <a:cs typeface="Calibri Light" panose="020F0302020204030204" pitchFamily="34" charset="0"/>
              </a:rPr>
              <a:t> e potranno conseguire il titolo di studio (laurea, laurea magistrale) soltanto </a:t>
            </a:r>
            <a:r>
              <a:rPr lang="it-IT" sz="1800" u="sng" dirty="0">
                <a:latin typeface="Calibri Light" panose="020F0302020204030204" pitchFamily="34" charset="0"/>
                <a:cs typeface="Calibri Light" panose="020F0302020204030204" pitchFamily="34" charset="0"/>
              </a:rPr>
              <a:t>dopo</a:t>
            </a:r>
            <a:r>
              <a:rPr lang="it-IT" sz="1800" dirty="0">
                <a:latin typeface="Calibri Light" panose="020F0302020204030204" pitchFamily="34" charset="0"/>
                <a:cs typeface="Calibri Light" panose="020F0302020204030204" pitchFamily="34" charset="0"/>
              </a:rPr>
              <a:t> aver concluso il periodo di studio all’estero</a:t>
            </a:r>
          </a:p>
          <a:p>
            <a:endParaRPr lang="it-IT"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it-IT" sz="1800" dirty="0">
                <a:latin typeface="Calibri Light"/>
                <a:cs typeface="Calibri Light"/>
              </a:rPr>
              <a:t>Per ogni università partner o consorzio di università̀ è stata stilata una s</a:t>
            </a:r>
            <a:r>
              <a:rPr lang="it-IT" sz="1800" u="sng" dirty="0">
                <a:latin typeface="Calibri Light"/>
                <a:cs typeface="Calibri Light"/>
              </a:rPr>
              <a:t>cheda informativa </a:t>
            </a:r>
            <a:r>
              <a:rPr lang="it-IT" sz="1800" dirty="0">
                <a:latin typeface="Calibri Light"/>
                <a:cs typeface="Calibri Light"/>
              </a:rPr>
              <a:t>nella quale sono indicati il numero dei posti, i requisiti linguistici, i corsi disponibili e le limitazioni relative ai dipartimenti o ai corsi di studio chiusi agli studenti di scambio. </a:t>
            </a:r>
            <a:endParaRPr lang="it-IT"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it-IT"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it-IT" sz="1800" dirty="0">
                <a:latin typeface="Calibri Light"/>
                <a:cs typeface="Calibri Light"/>
              </a:rPr>
              <a:t>NB: in molte università del Nord America e dell’Australia è possibile frequentare solamente c</a:t>
            </a:r>
            <a:r>
              <a:rPr lang="it-IT" sz="1800" u="sng" dirty="0">
                <a:latin typeface="Calibri Light"/>
                <a:cs typeface="Calibri Light"/>
              </a:rPr>
              <a:t>orsi undergraduate:</a:t>
            </a:r>
            <a:r>
              <a:rPr lang="it-IT" sz="1800" dirty="0">
                <a:latin typeface="Calibri Light"/>
                <a:cs typeface="Calibri Light"/>
              </a:rPr>
              <a:t> in genere lo scambio è aperto anche a studenti di laurea magistrale ma sempre per la frequenza di corsi un</a:t>
            </a:r>
            <a:r>
              <a:rPr lang="it-IT" sz="1800" dirty="0" err="1">
                <a:latin typeface="Calibri Light"/>
                <a:cs typeface="Calibri Light"/>
              </a:rPr>
              <a:t>dergraduate</a:t>
            </a:r>
            <a:endParaRPr lang="it-IT" sz="1800" dirty="0">
              <a:latin typeface="Calibri Light"/>
              <a:cs typeface="Calibri Light"/>
            </a:endParaRPr>
          </a:p>
          <a:p>
            <a:endParaRPr lang="it-IT" sz="1800" dirty="0">
              <a:latin typeface="Calibri Light" panose="020F0302020204030204" pitchFamily="34" charset="0"/>
              <a:cs typeface="Calibri Light" panose="020F0302020204030204" pitchFamily="34" charset="0"/>
            </a:endParaRPr>
          </a:p>
          <a:p>
            <a:endParaRPr lang="it-IT"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9690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F1AEAF9-980F-4B4E-953A-888CB2A84618}"/>
              </a:ext>
            </a:extLst>
          </p:cNvPr>
          <p:cNvSpPr>
            <a:spLocks noGrp="1"/>
          </p:cNvSpPr>
          <p:nvPr>
            <p:ph type="subTitle"/>
          </p:nvPr>
        </p:nvSpPr>
        <p:spPr>
          <a:xfrm>
            <a:off x="609598" y="1448658"/>
            <a:ext cx="10972799" cy="4839128"/>
          </a:xfrm>
        </p:spPr>
        <p:txBody>
          <a:bodyPr/>
          <a:lstStyle/>
          <a:p>
            <a:pPr marL="0" indent="0">
              <a:buNone/>
            </a:pPr>
            <a:r>
              <a:rPr lang="it-IT" sz="1800" b="1" dirty="0">
                <a:latin typeface="Calibri Light" panose="020F0302020204030204" pitchFamily="34" charset="0"/>
                <a:cs typeface="Calibri Light" panose="020F0302020204030204" pitchFamily="34" charset="0"/>
              </a:rPr>
              <a:t>Come presentare domanda</a:t>
            </a:r>
          </a:p>
          <a:p>
            <a:pPr marL="285750" indent="-285750">
              <a:lnSpc>
                <a:spcPct val="150000"/>
              </a:lnSpc>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La domanda deve  essere compilata </a:t>
            </a:r>
            <a:r>
              <a:rPr lang="it-IT" sz="1800" u="sng" dirty="0">
                <a:latin typeface="Calibri Light" panose="020F0302020204030204" pitchFamily="34" charset="0"/>
                <a:cs typeface="Calibri Light" panose="020F0302020204030204" pitchFamily="34" charset="0"/>
              </a:rPr>
              <a:t>on-line</a:t>
            </a:r>
            <a:r>
              <a:rPr lang="it-IT" sz="1800" dirty="0">
                <a:latin typeface="Calibri Light" panose="020F0302020204030204" pitchFamily="34" charset="0"/>
                <a:cs typeface="Calibri Light" panose="020F0302020204030204" pitchFamily="34" charset="0"/>
              </a:rPr>
              <a:t> collegandosi all’applicativo </a:t>
            </a:r>
            <a:r>
              <a:rPr lang="it-IT" sz="1800" u="sng" dirty="0" err="1">
                <a:latin typeface="Calibri Light" panose="020F0302020204030204" pitchFamily="34" charset="0"/>
                <a:cs typeface="Calibri Light" panose="020F0302020204030204" pitchFamily="34" charset="0"/>
              </a:rPr>
              <a:t>AlmaRM</a:t>
            </a:r>
            <a:r>
              <a:rPr lang="it-IT" sz="1800" dirty="0">
                <a:latin typeface="Calibri Light" panose="020F0302020204030204" pitchFamily="34" charset="0"/>
                <a:cs typeface="Calibri Light" panose="020F0302020204030204" pitchFamily="34" charset="0"/>
              </a:rPr>
              <a:t>. </a:t>
            </a:r>
          </a:p>
          <a:p>
            <a:pPr marL="285750" indent="-285750">
              <a:lnSpc>
                <a:spcPct val="150000"/>
              </a:lnSpc>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È possibile fare domanda per 3 diverse offerte di scambio allegando il progetto nel quale il candidato espone: </a:t>
            </a:r>
          </a:p>
          <a:p>
            <a:pPr marL="898525" indent="-342900">
              <a:lnSpc>
                <a:spcPct val="150000"/>
              </a:lnSpc>
              <a:buAutoNum type="alphaLcParenR"/>
            </a:pPr>
            <a:r>
              <a:rPr lang="it-IT" sz="1800" dirty="0">
                <a:latin typeface="Calibri Light" panose="020F0302020204030204" pitchFamily="34" charset="0"/>
                <a:cs typeface="Calibri Light" panose="020F0302020204030204" pitchFamily="34" charset="0"/>
              </a:rPr>
              <a:t>le motivazioni accademiche per cui presenta la domanda e quelle specifiche che lo hanno guidato nella scelta delle sedi</a:t>
            </a:r>
          </a:p>
          <a:p>
            <a:pPr marL="898525" indent="-342900">
              <a:lnSpc>
                <a:spcPct val="150000"/>
              </a:lnSpc>
              <a:buAutoNum type="alphaLcParenR"/>
            </a:pPr>
            <a:r>
              <a:rPr lang="it-IT" sz="1800" dirty="0">
                <a:latin typeface="Calibri Light" panose="020F0302020204030204" pitchFamily="34" charset="0"/>
                <a:cs typeface="Calibri Light" panose="020F0302020204030204" pitchFamily="34" charset="0"/>
              </a:rPr>
              <a:t>Le attività didattiche che intende seguire presso ciascuna università̀ partner con una lista dei relativi corsi e la loro possibile corrispondenza con gli insegnamenti dell’Università di Bologna.</a:t>
            </a:r>
          </a:p>
          <a:p>
            <a:pPr marL="898525" indent="-342900">
              <a:lnSpc>
                <a:spcPct val="150000"/>
              </a:lnSpc>
              <a:buAutoNum type="alphaLcParenR"/>
            </a:pPr>
            <a:r>
              <a:rPr lang="it-IT" sz="1800" dirty="0">
                <a:latin typeface="Calibri Light" panose="020F0302020204030204" pitchFamily="34" charset="0"/>
                <a:cs typeface="Calibri Light" panose="020F0302020204030204" pitchFamily="34" charset="0"/>
              </a:rPr>
              <a:t>Gli studenti che presentano domanda per i posti come </a:t>
            </a:r>
            <a:r>
              <a:rPr lang="it-IT" sz="1800" dirty="0" err="1">
                <a:latin typeface="Calibri Light" panose="020F0302020204030204" pitchFamily="34" charset="0"/>
                <a:cs typeface="Calibri Light" panose="020F0302020204030204" pitchFamily="34" charset="0"/>
              </a:rPr>
              <a:t>Teaching</a:t>
            </a:r>
            <a:r>
              <a:rPr lang="it-IT" sz="1800" dirty="0">
                <a:latin typeface="Calibri Light" panose="020F0302020204030204" pitchFamily="34" charset="0"/>
                <a:cs typeface="Calibri Light" panose="020F0302020204030204" pitchFamily="34" charset="0"/>
              </a:rPr>
              <a:t> Assistant o come </a:t>
            </a:r>
            <a:r>
              <a:rPr lang="it-IT" sz="1800" dirty="0" err="1">
                <a:latin typeface="Calibri Light" panose="020F0302020204030204" pitchFamily="34" charset="0"/>
                <a:cs typeface="Calibri Light" panose="020F0302020204030204" pitchFamily="34" charset="0"/>
              </a:rPr>
              <a:t>Research</a:t>
            </a:r>
            <a:r>
              <a:rPr lang="it-IT" sz="1800" dirty="0">
                <a:latin typeface="Calibri Light" panose="020F0302020204030204" pitchFamily="34" charset="0"/>
                <a:cs typeface="Calibri Light" panose="020F0302020204030204" pitchFamily="34" charset="0"/>
              </a:rPr>
              <a:t> Fellow (preparazione della tesi) devono comunque stilare un progetto. </a:t>
            </a:r>
          </a:p>
          <a:p>
            <a:pPr marL="342900" indent="-342900">
              <a:buAutoNum type="alphaLcParenR"/>
            </a:pPr>
            <a:endParaRPr lang="it-IT" sz="1800" dirty="0">
              <a:latin typeface="Calibri Light" panose="020F0302020204030204" pitchFamily="34" charset="0"/>
              <a:cs typeface="Calibri Light" panose="020F0302020204030204" pitchFamily="34" charset="0"/>
            </a:endParaRPr>
          </a:p>
          <a:p>
            <a:pPr marL="342900" indent="-342900">
              <a:buAutoNum type="alphaLcParenR"/>
            </a:pPr>
            <a:endParaRPr lang="it-IT" sz="1800" dirty="0">
              <a:latin typeface="Calibri Light" panose="020F0302020204030204" pitchFamily="34" charset="0"/>
              <a:cs typeface="Calibri Light" panose="020F0302020204030204" pitchFamily="34" charset="0"/>
            </a:endParaRPr>
          </a:p>
          <a:p>
            <a:endParaRPr lang="it-IT" sz="1800" dirty="0">
              <a:latin typeface="Calibri Light" panose="020F0302020204030204" pitchFamily="34" charset="0"/>
              <a:cs typeface="Calibri Light" panose="020F0302020204030204" pitchFamily="34" charset="0"/>
            </a:endParaRPr>
          </a:p>
        </p:txBody>
      </p:sp>
      <p:sp>
        <p:nvSpPr>
          <p:cNvPr id="4" name="Titolo 1">
            <a:extLst>
              <a:ext uri="{FF2B5EF4-FFF2-40B4-BE49-F238E27FC236}">
                <a16:creationId xmlns:a16="http://schemas.microsoft.com/office/drawing/2014/main" id="{16FCC625-2C86-490F-BBEE-E880E1B6C123}"/>
              </a:ext>
            </a:extLst>
          </p:cNvPr>
          <p:cNvSpPr>
            <a:spLocks noGrp="1"/>
          </p:cNvSpPr>
          <p:nvPr>
            <p:ph type="title"/>
          </p:nvPr>
        </p:nvSpPr>
        <p:spPr>
          <a:xfrm>
            <a:off x="609598" y="6118"/>
            <a:ext cx="10972800" cy="1144588"/>
          </a:xfrm>
        </p:spPr>
        <p:txBody>
          <a:bodyPr lIns="0" tIns="0" rIns="0" bIns="0" anchor="ctr">
            <a:noAutofit/>
          </a:bodyPr>
          <a:lstStyle/>
          <a:p>
            <a:r>
              <a:rPr lang="it-IT" b="1" dirty="0" err="1">
                <a:latin typeface="Calibri Light" panose="020F0302020204030204" pitchFamily="34" charset="0"/>
                <a:cs typeface="Calibri Light" panose="020F0302020204030204" pitchFamily="34" charset="0"/>
              </a:rPr>
              <a:t>Overseas</a:t>
            </a:r>
            <a:r>
              <a:rPr lang="it-IT" b="1" dirty="0">
                <a:latin typeface="Calibri Light" panose="020F0302020204030204" pitchFamily="34" charset="0"/>
                <a:cs typeface="Calibri Light" panose="020F0302020204030204" pitchFamily="34" charset="0"/>
              </a:rPr>
              <a:t> (segue)</a:t>
            </a:r>
          </a:p>
        </p:txBody>
      </p:sp>
    </p:spTree>
    <p:extLst>
      <p:ext uri="{BB962C8B-B14F-4D97-AF65-F5344CB8AC3E}">
        <p14:creationId xmlns:p14="http://schemas.microsoft.com/office/powerpoint/2010/main" val="327050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8C428C-352E-4796-A625-990F84D4A4BA}"/>
              </a:ext>
            </a:extLst>
          </p:cNvPr>
          <p:cNvSpPr>
            <a:spLocks noGrp="1"/>
          </p:cNvSpPr>
          <p:nvPr>
            <p:ph type="title"/>
          </p:nvPr>
        </p:nvSpPr>
        <p:spPr>
          <a:xfrm>
            <a:off x="626725" y="109214"/>
            <a:ext cx="12017339" cy="1144800"/>
          </a:xfrm>
        </p:spPr>
        <p:txBody>
          <a:bodyPr lIns="0" tIns="0" rIns="0" bIns="0" anchor="ctr">
            <a:noAutofit/>
          </a:bodyPr>
          <a:lstStyle/>
          <a:p>
            <a:r>
              <a:rPr lang="it-IT" b="1" dirty="0">
                <a:latin typeface="Calibri Light" panose="020F0302020204030204" pitchFamily="34" charset="0"/>
                <a:cs typeface="Calibri Light" panose="020F0302020204030204" pitchFamily="34" charset="0"/>
              </a:rPr>
              <a:t>Il Learning Agreement (LA)</a:t>
            </a:r>
          </a:p>
        </p:txBody>
      </p:sp>
      <p:sp>
        <p:nvSpPr>
          <p:cNvPr id="3" name="Sottotitolo 2">
            <a:extLst>
              <a:ext uri="{FF2B5EF4-FFF2-40B4-BE49-F238E27FC236}">
                <a16:creationId xmlns:a16="http://schemas.microsoft.com/office/drawing/2014/main" id="{B3044B85-681D-4270-939C-6BE2B2B75E65}"/>
              </a:ext>
            </a:extLst>
          </p:cNvPr>
          <p:cNvSpPr>
            <a:spLocks noGrp="1"/>
          </p:cNvSpPr>
          <p:nvPr>
            <p:ph type="subTitle"/>
          </p:nvPr>
        </p:nvSpPr>
        <p:spPr>
          <a:xfrm>
            <a:off x="626725" y="1305952"/>
            <a:ext cx="10531010" cy="4395676"/>
          </a:xfrm>
        </p:spPr>
        <p:txBody>
          <a:bodyPr/>
          <a:lstStyle/>
          <a:p>
            <a:pPr marL="0" indent="0">
              <a:buNone/>
            </a:pPr>
            <a:r>
              <a:rPr lang="it-IT" sz="1800" strike="noStrike" spc="-1" dirty="0">
                <a:latin typeface="Calibri Light" panose="020F0302020204030204" pitchFamily="34" charset="0"/>
                <a:cs typeface="Calibri Light" panose="020F0302020204030204" pitchFamily="34" charset="0"/>
              </a:rPr>
              <a:t>L’esperienza di studio all’estero richiede agli studenti la definizione dei contenuti formativi che sono anche la parte più personale del progetto di mobilità stesso. </a:t>
            </a:r>
          </a:p>
          <a:p>
            <a:pPr marL="0" indent="0">
              <a:buNone/>
            </a:pPr>
            <a:r>
              <a:rPr lang="it-IT" sz="1800" strike="noStrike" spc="-1" dirty="0">
                <a:latin typeface="Calibri Light" panose="020F0302020204030204" pitchFamily="34" charset="0"/>
                <a:cs typeface="Calibri Light" panose="020F0302020204030204" pitchFamily="34" charset="0"/>
              </a:rPr>
              <a:t>Questa definizione avviene attraverso la compilazione del LEARNING AGREEMENT.</a:t>
            </a:r>
          </a:p>
          <a:p>
            <a:pPr marL="0" indent="0">
              <a:buNone/>
            </a:pPr>
            <a:endParaRPr lang="it-IT" sz="1000" b="1" spc="-1" dirty="0">
              <a:solidFill>
                <a:srgbClr val="000000"/>
              </a:solidFill>
              <a:latin typeface="Calibri Light" panose="020F0302020204030204" pitchFamily="34" charset="0"/>
              <a:cs typeface="Calibri Light" panose="020F0302020204030204" pitchFamily="34" charset="0"/>
            </a:endParaRPr>
          </a:p>
          <a:p>
            <a:pPr marL="0" indent="0">
              <a:buNone/>
            </a:pPr>
            <a:r>
              <a:rPr lang="it-IT" sz="1800" b="1" spc="-1" dirty="0">
                <a:solidFill>
                  <a:srgbClr val="000000"/>
                </a:solidFill>
                <a:latin typeface="Calibri Light" panose="020F0302020204030204" pitchFamily="34" charset="0"/>
                <a:cs typeface="Calibri Light" panose="020F0302020204030204" pitchFamily="34" charset="0"/>
              </a:rPr>
              <a:t>Cos’è?</a:t>
            </a:r>
            <a:endParaRPr lang="it-IT" sz="1800" b="1" strike="noStrike" spc="-1" dirty="0">
              <a:solidFill>
                <a:srgbClr val="000000"/>
              </a:solidFill>
              <a:latin typeface="Calibri Light" panose="020F0302020204030204" pitchFamily="34" charset="0"/>
              <a:cs typeface="Calibri Light" panose="020F0302020204030204" pitchFamily="34" charset="0"/>
            </a:endParaRPr>
          </a:p>
          <a:p>
            <a:pPr marL="432000" indent="-324000">
              <a:spcBef>
                <a:spcPts val="1417"/>
              </a:spcBef>
              <a:buClr>
                <a:srgbClr val="000000"/>
              </a:buClr>
              <a:buSzPct val="45000"/>
              <a:buFont typeface="Wingdings"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Il Learning Agreement è un </a:t>
            </a:r>
            <a:r>
              <a:rPr lang="it-IT" sz="1800" b="0" u="sng" strike="noStrike" spc="-1" dirty="0">
                <a:solidFill>
                  <a:srgbClr val="000000"/>
                </a:solidFill>
                <a:uFillTx/>
                <a:latin typeface="Calibri Light" panose="020F0302020204030204" pitchFamily="34" charset="0"/>
                <a:cs typeface="Calibri Light" panose="020F0302020204030204" pitchFamily="34" charset="0"/>
              </a:rPr>
              <a:t>contratto</a:t>
            </a:r>
            <a:endParaRPr lang="it-IT" sz="1800" u="sng" spc="-1" dirty="0">
              <a:solidFill>
                <a:srgbClr val="000000"/>
              </a:solidFill>
              <a:uFillTx/>
              <a:latin typeface="Calibri Light" panose="020F0302020204030204" pitchFamily="34" charset="0"/>
              <a:cs typeface="Calibri Light" panose="020F0302020204030204" pitchFamily="34" charset="0"/>
            </a:endParaRPr>
          </a:p>
          <a:p>
            <a:pPr marL="432000" indent="-324000">
              <a:spcBef>
                <a:spcPts val="1417"/>
              </a:spcBef>
              <a:buClr>
                <a:srgbClr val="000000"/>
              </a:buClr>
              <a:buSzPct val="45000"/>
              <a:buFont typeface="Wingdings"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Garantisce allo studente il riconoscimento delle attività svolte all’estero una volta rientrato</a:t>
            </a:r>
          </a:p>
          <a:p>
            <a:pPr marL="432000" indent="-324000">
              <a:spcBef>
                <a:spcPts val="1417"/>
              </a:spcBef>
              <a:buClr>
                <a:srgbClr val="000000"/>
              </a:buClr>
              <a:buSzPct val="45000"/>
              <a:buFont typeface="Wingdings"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Formalmente deve essere approvato dalle parti prima della partenza, ma</a:t>
            </a:r>
          </a:p>
          <a:p>
            <a:pPr marL="864000" lvl="1" indent="-324000">
              <a:spcBef>
                <a:spcPts val="1134"/>
              </a:spcBef>
              <a:buClr>
                <a:srgbClr val="000000"/>
              </a:buClr>
              <a:buSzPct val="75000"/>
              <a:buFont typeface="Symbol"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alcune sedi estere lo richiedono in (largo) anticipo per consentire l’iscrizione ai corsi</a:t>
            </a:r>
          </a:p>
          <a:p>
            <a:pPr marL="864000" lvl="1" indent="-324000">
              <a:spcBef>
                <a:spcPts val="1134"/>
              </a:spcBef>
              <a:buClr>
                <a:srgbClr val="000000"/>
              </a:buClr>
              <a:buSzPct val="75000"/>
              <a:buFont typeface="Symbol"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deve soddisfare una serie di vincoli sostanziali che se non rispettati possono portare a un esito insoddisfacente del percorso</a:t>
            </a:r>
          </a:p>
          <a:p>
            <a:pPr marL="432000" indent="-324000">
              <a:spcBef>
                <a:spcPts val="1417"/>
              </a:spcBef>
              <a:buClr>
                <a:srgbClr val="000000"/>
              </a:buClr>
              <a:buSzPct val="45000"/>
              <a:buFont typeface="Wingdings" charset="2"/>
              <a:buChar char=""/>
            </a:pPr>
            <a:r>
              <a:rPr lang="it-IT" sz="1800" b="0" strike="noStrike" spc="-1" dirty="0">
                <a:latin typeface="Calibri Light" panose="020F0302020204030204" pitchFamily="34" charset="0"/>
                <a:cs typeface="Calibri Light" panose="020F0302020204030204" pitchFamily="34" charset="0"/>
              </a:rPr>
              <a:t>Quindi bisogna muoversi per tempo</a:t>
            </a:r>
          </a:p>
          <a:p>
            <a:endParaRPr lang="it-IT"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9079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527040" y="476640"/>
            <a:ext cx="11232720" cy="647640"/>
          </a:xfrm>
          <a:prstGeom prst="rect">
            <a:avLst/>
          </a:prstGeom>
          <a:noFill/>
          <a:ln>
            <a:noFill/>
          </a:ln>
        </p:spPr>
        <p:txBody>
          <a:bodyPr lIns="90000" tIns="45000" rIns="90000" bIns="45000" anchor="t">
            <a:noAutofit/>
          </a:bodyPr>
          <a:lstStyle>
            <a:defPPr>
              <a:defRPr lang="it-IT"/>
            </a:defPPr>
            <a:lvl1pPr indent="-324000">
              <a:lnSpc>
                <a:spcPts val="2200"/>
              </a:lnSpc>
              <a:spcBef>
                <a:spcPts val="479"/>
              </a:spcBef>
              <a:tabLst>
                <a:tab pos="0" algn="l"/>
              </a:tabLst>
              <a:defRPr sz="2800" b="1" spc="-1">
                <a:solidFill>
                  <a:srgbClr val="000000"/>
                </a:solidFill>
                <a:latin typeface="Calibri Light" panose="020F0302020204030204" pitchFamily="34" charset="0"/>
                <a:cs typeface="Calibri Light" panose="020F0302020204030204" pitchFamily="34" charset="0"/>
              </a:defRPr>
            </a:lvl1pPr>
          </a:lstStyle>
          <a:p>
            <a:pPr indent="-323850"/>
            <a:r>
              <a:rPr lang="it-IT" sz="3200" dirty="0">
                <a:latin typeface="Calibri Light"/>
                <a:cs typeface="Calibri Light"/>
              </a:rPr>
              <a:t>Learning Agreement nei Vari Programmi di Scambio</a:t>
            </a:r>
            <a:endParaRPr lang="en-US" dirty="0">
              <a:latin typeface="Calibri Light"/>
              <a:cs typeface="Calibri Light"/>
            </a:endParaRPr>
          </a:p>
        </p:txBody>
      </p:sp>
      <p:sp>
        <p:nvSpPr>
          <p:cNvPr id="156" name="TextShape 2"/>
          <p:cNvSpPr txBox="1"/>
          <p:nvPr/>
        </p:nvSpPr>
        <p:spPr>
          <a:xfrm>
            <a:off x="527040" y="1413000"/>
            <a:ext cx="11232720" cy="4464000"/>
          </a:xfrm>
          <a:prstGeom prst="rect">
            <a:avLst/>
          </a:prstGeom>
          <a:noFill/>
          <a:ln>
            <a:noFill/>
          </a:ln>
        </p:spPr>
        <p:txBody>
          <a:bodyPr lIns="90000" tIns="45000" rIns="90000" bIns="45000">
            <a:noAutofit/>
          </a:bodyPr>
          <a:lstStyle/>
          <a:p>
            <a:pPr marL="432000" indent="-324000">
              <a:spcAft>
                <a:spcPts val="283"/>
              </a:spcAft>
              <a:buClr>
                <a:srgbClr val="000000"/>
              </a:buClr>
              <a:buSzPct val="45000"/>
              <a:buFont typeface="Wingdings" charset="2"/>
              <a:buChar char=""/>
            </a:pPr>
            <a:r>
              <a:rPr lang="it-IT" sz="2200" b="1" strike="noStrike" spc="-1" dirty="0">
                <a:solidFill>
                  <a:srgbClr val="000000"/>
                </a:solidFill>
                <a:latin typeface="Calibri Light" panose="020F0302020204030204" pitchFamily="34" charset="0"/>
                <a:cs typeface="Calibri Light" panose="020F0302020204030204" pitchFamily="34" charset="0"/>
              </a:rPr>
              <a:t>Erasmus</a:t>
            </a:r>
          </a:p>
          <a:p>
            <a:pPr marL="864000" lvl="1" indent="-324000">
              <a:spcAft>
                <a:spcPts val="850"/>
              </a:spcAft>
              <a:buClr>
                <a:srgbClr val="000000"/>
              </a:buClr>
              <a:buSzPct val="75000"/>
              <a:buFont typeface="Symbol" charset="2"/>
              <a:buChar char=""/>
            </a:pPr>
            <a:r>
              <a:rPr lang="it-IT" sz="1600" b="0" strike="noStrike" spc="-1" dirty="0">
                <a:solidFill>
                  <a:srgbClr val="000000"/>
                </a:solidFill>
                <a:latin typeface="Calibri Light" panose="020F0302020204030204" pitchFamily="34" charset="0"/>
                <a:cs typeface="Calibri Light" panose="020F0302020204030204" pitchFamily="34" charset="0"/>
              </a:rPr>
              <a:t>il Learning Agreement è un documento standard richiesto e riconosciuto ufficialmente da tutte le università aderenti al programma</a:t>
            </a:r>
          </a:p>
          <a:p>
            <a:pPr marL="432000" indent="-324000">
              <a:spcAft>
                <a:spcPts val="283"/>
              </a:spcAft>
              <a:buClr>
                <a:srgbClr val="000000"/>
              </a:buClr>
              <a:buSzPct val="45000"/>
              <a:buFont typeface="Wingdings" charset="2"/>
              <a:buChar char=""/>
            </a:pPr>
            <a:r>
              <a:rPr lang="it-IT" sz="2200" b="1" strike="noStrike" spc="-1" dirty="0" err="1">
                <a:solidFill>
                  <a:srgbClr val="000000"/>
                </a:solidFill>
                <a:latin typeface="Calibri Light" panose="020F0302020204030204" pitchFamily="34" charset="0"/>
                <a:cs typeface="Calibri Light" panose="020F0302020204030204" pitchFamily="34" charset="0"/>
              </a:rPr>
              <a:t>Overseas</a:t>
            </a:r>
            <a:endParaRPr lang="it-IT" sz="2200" b="1" strike="noStrike" spc="-1" dirty="0">
              <a:solidFill>
                <a:srgbClr val="000000"/>
              </a:solidFill>
              <a:latin typeface="Calibri Light" panose="020F0302020204030204" pitchFamily="34" charset="0"/>
              <a:cs typeface="Calibri Light" panose="020F0302020204030204" pitchFamily="34" charset="0"/>
            </a:endParaRPr>
          </a:p>
          <a:p>
            <a:pPr marL="864000" lvl="1" indent="-324000">
              <a:spcAft>
                <a:spcPts val="850"/>
              </a:spcAft>
              <a:buClr>
                <a:srgbClr val="000000"/>
              </a:buClr>
              <a:buSzPct val="75000"/>
              <a:buFont typeface="Symbol" charset="2"/>
              <a:buChar char=""/>
            </a:pPr>
            <a:r>
              <a:rPr lang="it-IT" sz="1600" b="0" strike="noStrike" spc="-1" dirty="0">
                <a:solidFill>
                  <a:srgbClr val="000000"/>
                </a:solidFill>
                <a:latin typeface="Calibri Light" panose="020F0302020204030204" pitchFamily="34" charset="0"/>
                <a:cs typeface="Calibri Light" panose="020F0302020204030204" pitchFamily="34" charset="0"/>
              </a:rPr>
              <a:t>non c’è un equivalente standard, ma a livello </a:t>
            </a:r>
            <a:r>
              <a:rPr lang="it-IT" sz="1600" b="0" strike="noStrike" spc="-1" dirty="0" err="1">
                <a:solidFill>
                  <a:srgbClr val="000000"/>
                </a:solidFill>
                <a:latin typeface="Calibri Light" panose="020F0302020204030204" pitchFamily="34" charset="0"/>
                <a:cs typeface="Calibri Light" panose="020F0302020204030204" pitchFamily="34" charset="0"/>
              </a:rPr>
              <a:t>Unibo</a:t>
            </a:r>
            <a:r>
              <a:rPr lang="it-IT" sz="1600" b="0" strike="noStrike" spc="-1" dirty="0">
                <a:solidFill>
                  <a:srgbClr val="000000"/>
                </a:solidFill>
                <a:latin typeface="Calibri Light" panose="020F0302020204030204" pitchFamily="34" charset="0"/>
                <a:cs typeface="Calibri Light" panose="020F0302020204030204" pitchFamily="34" charset="0"/>
              </a:rPr>
              <a:t> si utilizza la stessa procedura, per lo studente non cambia nulla, se non che mancando il protocollo standard di interazione con le sedi estere è lo studente stesso a dover fornire il LA se è richiesta una prova dell’approvazione </a:t>
            </a:r>
            <a:r>
              <a:rPr lang="it-IT" sz="1600" b="0" strike="noStrike" spc="-1" dirty="0" err="1">
                <a:solidFill>
                  <a:srgbClr val="000000"/>
                </a:solidFill>
                <a:latin typeface="Calibri Light" panose="020F0302020204030204" pitchFamily="34" charset="0"/>
                <a:cs typeface="Calibri Light" panose="020F0302020204030204" pitchFamily="34" charset="0"/>
              </a:rPr>
              <a:t>Unibo</a:t>
            </a:r>
            <a:r>
              <a:rPr lang="it-IT" sz="1600" b="0" strike="noStrike" spc="-1" dirty="0">
                <a:solidFill>
                  <a:srgbClr val="000000"/>
                </a:solidFill>
                <a:latin typeface="Calibri Light" panose="020F0302020204030204" pitchFamily="34" charset="0"/>
                <a:cs typeface="Calibri Light" panose="020F0302020204030204" pitchFamily="34" charset="0"/>
              </a:rPr>
              <a:t> del piano di studi previsto</a:t>
            </a:r>
          </a:p>
          <a:p>
            <a:pPr marL="432000" indent="-324000">
              <a:spcAft>
                <a:spcPts val="283"/>
              </a:spcAft>
              <a:buClr>
                <a:srgbClr val="000000"/>
              </a:buClr>
              <a:buSzPct val="45000"/>
              <a:buFont typeface="Wingdings" charset="2"/>
              <a:buChar char=""/>
            </a:pPr>
            <a:r>
              <a:rPr lang="it-IT" sz="2200" b="1" strike="noStrike" spc="-1" dirty="0">
                <a:solidFill>
                  <a:srgbClr val="000000"/>
                </a:solidFill>
                <a:latin typeface="Calibri Light" panose="020F0302020204030204" pitchFamily="34" charset="0"/>
                <a:cs typeface="Calibri Light" panose="020F0302020204030204" pitchFamily="34" charset="0"/>
              </a:rPr>
              <a:t>Bandi per </a:t>
            </a:r>
            <a:r>
              <a:rPr lang="it-IT" sz="2200" b="1" spc="-1" dirty="0">
                <a:solidFill>
                  <a:srgbClr val="000000"/>
                </a:solidFill>
                <a:latin typeface="Calibri Light" panose="020F0302020204030204" pitchFamily="34" charset="0"/>
                <a:cs typeface="Calibri Light" panose="020F0302020204030204" pitchFamily="34" charset="0"/>
              </a:rPr>
              <a:t>T</a:t>
            </a:r>
            <a:r>
              <a:rPr lang="it-IT" sz="2200" b="1" strike="noStrike" spc="-1" dirty="0">
                <a:solidFill>
                  <a:srgbClr val="000000"/>
                </a:solidFill>
                <a:latin typeface="Calibri Light" panose="020F0302020204030204" pitchFamily="34" charset="0"/>
                <a:cs typeface="Calibri Light" panose="020F0302020204030204" pitchFamily="34" charset="0"/>
              </a:rPr>
              <a:t>esi all’Estero</a:t>
            </a:r>
          </a:p>
          <a:p>
            <a:pPr marL="864000" lvl="1" indent="-324000">
              <a:spcAft>
                <a:spcPts val="850"/>
              </a:spcAft>
              <a:buClr>
                <a:srgbClr val="000000"/>
              </a:buClr>
              <a:buSzPct val="75000"/>
              <a:buFont typeface="Symbol" charset="2"/>
              <a:buChar char=""/>
            </a:pPr>
            <a:r>
              <a:rPr lang="it-IT" sz="1600" b="0" strike="noStrike" spc="-1" dirty="0">
                <a:solidFill>
                  <a:srgbClr val="000000"/>
                </a:solidFill>
                <a:latin typeface="Calibri Light" panose="020F0302020204030204" pitchFamily="34" charset="0"/>
                <a:cs typeface="Calibri Light" panose="020F0302020204030204" pitchFamily="34" charset="0"/>
              </a:rPr>
              <a:t>Come </a:t>
            </a:r>
            <a:r>
              <a:rPr lang="it-IT" sz="1600" b="0" strike="noStrike" spc="-1" dirty="0" err="1">
                <a:solidFill>
                  <a:srgbClr val="000000"/>
                </a:solidFill>
                <a:latin typeface="Calibri Light" panose="020F0302020204030204" pitchFamily="34" charset="0"/>
                <a:cs typeface="Calibri Light" panose="020F0302020204030204" pitchFamily="34" charset="0"/>
              </a:rPr>
              <a:t>Overseas</a:t>
            </a:r>
            <a:r>
              <a:rPr lang="it-IT" sz="1600" b="0" strike="noStrike" spc="-1" dirty="0">
                <a:solidFill>
                  <a:srgbClr val="000000"/>
                </a:solidFill>
                <a:latin typeface="Calibri Light" panose="020F0302020204030204" pitchFamily="34" charset="0"/>
                <a:cs typeface="Calibri Light" panose="020F0302020204030204" pitchFamily="34" charset="0"/>
              </a:rPr>
              <a:t> ma ancora più semplice (non c’è iscrizione a corsi – vedi slide tesi)</a:t>
            </a:r>
          </a:p>
          <a:p>
            <a:pPr marL="432000" indent="-324000">
              <a:spcAft>
                <a:spcPts val="283"/>
              </a:spcAft>
              <a:buClr>
                <a:srgbClr val="000000"/>
              </a:buClr>
              <a:buSzPct val="45000"/>
              <a:buFont typeface="Wingdings" charset="2"/>
              <a:buChar char=""/>
            </a:pPr>
            <a:r>
              <a:rPr lang="it-IT" sz="2200" b="1" strike="noStrike" spc="-1" dirty="0">
                <a:solidFill>
                  <a:srgbClr val="000000"/>
                </a:solidFill>
                <a:latin typeface="Calibri Light" panose="020F0302020204030204" pitchFamily="34" charset="0"/>
                <a:cs typeface="Calibri Light" panose="020F0302020204030204" pitchFamily="34" charset="0"/>
              </a:rPr>
              <a:t>Free </a:t>
            </a:r>
            <a:r>
              <a:rPr lang="it-IT" sz="2200" b="1" strike="noStrike" spc="-1" dirty="0" err="1">
                <a:solidFill>
                  <a:srgbClr val="000000"/>
                </a:solidFill>
                <a:latin typeface="Calibri Light" panose="020F0302020204030204" pitchFamily="34" charset="0"/>
                <a:cs typeface="Calibri Light" panose="020F0302020204030204" pitchFamily="34" charset="0"/>
              </a:rPr>
              <a:t>Mover</a:t>
            </a:r>
            <a:endParaRPr lang="it-IT" sz="2200" b="1" strike="noStrike" spc="-1" dirty="0">
              <a:solidFill>
                <a:srgbClr val="000000"/>
              </a:solidFill>
              <a:latin typeface="Calibri Light" panose="020F0302020204030204" pitchFamily="34" charset="0"/>
              <a:cs typeface="Calibri Light" panose="020F0302020204030204" pitchFamily="34" charset="0"/>
            </a:endParaRPr>
          </a:p>
          <a:p>
            <a:pPr marL="864000" lvl="1" indent="-324000">
              <a:spcAft>
                <a:spcPts val="850"/>
              </a:spcAft>
              <a:buClr>
                <a:srgbClr val="000000"/>
              </a:buClr>
              <a:buSzPct val="75000"/>
              <a:buFont typeface="Symbol" charset="2"/>
              <a:buChar char=""/>
            </a:pPr>
            <a:r>
              <a:rPr lang="it-IT" sz="1600" b="0" strike="noStrike" spc="-1" dirty="0">
                <a:solidFill>
                  <a:srgbClr val="000000"/>
                </a:solidFill>
                <a:latin typeface="Calibri Light" panose="020F0302020204030204" pitchFamily="34" charset="0"/>
                <a:cs typeface="Calibri Light" panose="020F0302020204030204" pitchFamily="34" charset="0"/>
              </a:rPr>
              <a:t>È possibile concordare liberamente con alcune aziende o università estere la frequenza di tirocini o percorsi di studio al di fuori dei programmi di scambio. In questo caso non c’è alcun supporto amministrativo, ma per ottenere il riconoscimento delle attività svolte si deve seguire comunque quanto di seguito esposto, dialogando direttamente col delegato del </a:t>
            </a:r>
            <a:r>
              <a:rPr lang="it-IT" sz="1600" b="0" strike="noStrike" spc="-1" dirty="0" err="1">
                <a:solidFill>
                  <a:srgbClr val="000000"/>
                </a:solidFill>
                <a:latin typeface="Calibri Light" panose="020F0302020204030204" pitchFamily="34" charset="0"/>
                <a:cs typeface="Calibri Light" panose="020F0302020204030204" pitchFamily="34" charset="0"/>
              </a:rPr>
              <a:t>CCdS</a:t>
            </a:r>
            <a:endParaRPr lang="it-IT" sz="1600" b="0" strike="noStrike" spc="-1"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479640" y="358380"/>
            <a:ext cx="11232720" cy="647640"/>
          </a:xfrm>
          <a:prstGeom prst="rect">
            <a:avLst/>
          </a:prstGeom>
          <a:noFill/>
          <a:ln>
            <a:noFill/>
          </a:ln>
        </p:spPr>
        <p:txBody>
          <a:bodyPr lIns="90000" tIns="45000" rIns="90000" bIns="45000" anchor="t">
            <a:noAutofit/>
          </a:bodyPr>
          <a:lstStyle/>
          <a:p>
            <a:pPr indent="-323850">
              <a:lnSpc>
                <a:spcPts val="2200"/>
              </a:lnSpc>
              <a:spcBef>
                <a:spcPts val="479"/>
              </a:spcBef>
              <a:tabLst>
                <a:tab pos="0" algn="l"/>
              </a:tabLst>
            </a:pPr>
            <a:r>
              <a:rPr lang="it-IT" sz="3200" b="1" spc="-1" dirty="0">
                <a:solidFill>
                  <a:srgbClr val="000000"/>
                </a:solidFill>
                <a:latin typeface="Calibri Light"/>
                <a:cs typeface="Calibri Light"/>
              </a:rPr>
              <a:t>I Contenuti e i Tempi in Macro-Fasi</a:t>
            </a:r>
            <a:endParaRPr lang="en-US" dirty="0">
              <a:latin typeface="Calibri Light"/>
              <a:cs typeface="Calibri Light"/>
            </a:endParaRPr>
          </a:p>
        </p:txBody>
      </p:sp>
      <p:sp>
        <p:nvSpPr>
          <p:cNvPr id="133" name="CustomShape 2"/>
          <p:cNvSpPr/>
          <p:nvPr/>
        </p:nvSpPr>
        <p:spPr>
          <a:xfrm>
            <a:off x="3816000" y="1332000"/>
            <a:ext cx="3220200" cy="403560"/>
          </a:xfrm>
          <a:custGeom>
            <a:avLst/>
            <a:gdLst/>
            <a:ahLst/>
            <a:cxnLst/>
            <a:rect l="0" t="0" r="r" b="b"/>
            <a:pathLst>
              <a:path w="8947" h="1123">
                <a:moveTo>
                  <a:pt x="187"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8759" y="1122"/>
                </a:lnTo>
                <a:lnTo>
                  <a:pt x="8759" y="1122"/>
                </a:lnTo>
                <a:cubicBezTo>
                  <a:pt x="8792" y="1122"/>
                  <a:pt x="8824" y="1113"/>
                  <a:pt x="8853" y="1097"/>
                </a:cubicBezTo>
                <a:cubicBezTo>
                  <a:pt x="8881" y="1081"/>
                  <a:pt x="8905" y="1057"/>
                  <a:pt x="8921" y="1029"/>
                </a:cubicBezTo>
                <a:cubicBezTo>
                  <a:pt x="8937" y="1000"/>
                  <a:pt x="8946" y="968"/>
                  <a:pt x="8946" y="935"/>
                </a:cubicBezTo>
                <a:lnTo>
                  <a:pt x="8946" y="187"/>
                </a:lnTo>
                <a:lnTo>
                  <a:pt x="8946" y="187"/>
                </a:lnTo>
                <a:lnTo>
                  <a:pt x="8946" y="187"/>
                </a:lnTo>
                <a:cubicBezTo>
                  <a:pt x="8946" y="154"/>
                  <a:pt x="8937" y="122"/>
                  <a:pt x="8921" y="94"/>
                </a:cubicBezTo>
                <a:cubicBezTo>
                  <a:pt x="8905" y="65"/>
                  <a:pt x="8881" y="41"/>
                  <a:pt x="8853" y="25"/>
                </a:cubicBezTo>
                <a:cubicBezTo>
                  <a:pt x="8824" y="9"/>
                  <a:pt x="8792" y="0"/>
                  <a:pt x="8759" y="0"/>
                </a:cubicBezTo>
                <a:lnTo>
                  <a:pt x="187" y="0"/>
                </a:lnTo>
              </a:path>
            </a:pathLst>
          </a:custGeom>
          <a:solidFill>
            <a:srgbClr val="DEE6E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Decisione di fare un’esperienza di studio all’estero</a:t>
            </a:r>
          </a:p>
        </p:txBody>
      </p:sp>
      <p:sp>
        <p:nvSpPr>
          <p:cNvPr id="134" name="CustomShape 3"/>
          <p:cNvSpPr/>
          <p:nvPr/>
        </p:nvSpPr>
        <p:spPr>
          <a:xfrm>
            <a:off x="3816000" y="1953360"/>
            <a:ext cx="3220200" cy="403560"/>
          </a:xfrm>
          <a:custGeom>
            <a:avLst/>
            <a:gdLst/>
            <a:ahLst/>
            <a:cxnLst/>
            <a:rect l="0" t="0" r="r" b="b"/>
            <a:pathLst>
              <a:path w="8947" h="1123">
                <a:moveTo>
                  <a:pt x="187"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8759" y="1122"/>
                </a:lnTo>
                <a:lnTo>
                  <a:pt x="8759" y="1122"/>
                </a:lnTo>
                <a:cubicBezTo>
                  <a:pt x="8792" y="1122"/>
                  <a:pt x="8824" y="1113"/>
                  <a:pt x="8853" y="1097"/>
                </a:cubicBezTo>
                <a:cubicBezTo>
                  <a:pt x="8881" y="1081"/>
                  <a:pt x="8905" y="1057"/>
                  <a:pt x="8921" y="1029"/>
                </a:cubicBezTo>
                <a:cubicBezTo>
                  <a:pt x="8937" y="1000"/>
                  <a:pt x="8946" y="968"/>
                  <a:pt x="8946" y="935"/>
                </a:cubicBezTo>
                <a:lnTo>
                  <a:pt x="8946" y="187"/>
                </a:lnTo>
                <a:lnTo>
                  <a:pt x="8946" y="187"/>
                </a:lnTo>
                <a:lnTo>
                  <a:pt x="8946" y="187"/>
                </a:lnTo>
                <a:cubicBezTo>
                  <a:pt x="8946" y="154"/>
                  <a:pt x="8937" y="122"/>
                  <a:pt x="8921" y="94"/>
                </a:cubicBezTo>
                <a:cubicBezTo>
                  <a:pt x="8905" y="65"/>
                  <a:pt x="8881" y="41"/>
                  <a:pt x="8853" y="25"/>
                </a:cubicBezTo>
                <a:cubicBezTo>
                  <a:pt x="8824" y="9"/>
                  <a:pt x="8792" y="0"/>
                  <a:pt x="8759" y="0"/>
                </a:cubicBezTo>
                <a:lnTo>
                  <a:pt x="187" y="0"/>
                </a:lnTo>
              </a:path>
            </a:pathLst>
          </a:custGeom>
          <a:solidFill>
            <a:srgbClr val="DEE6E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Long list di sedi che si ritengono interessanti</a:t>
            </a:r>
          </a:p>
        </p:txBody>
      </p:sp>
      <p:sp>
        <p:nvSpPr>
          <p:cNvPr id="135" name="CustomShape 4"/>
          <p:cNvSpPr/>
          <p:nvPr/>
        </p:nvSpPr>
        <p:spPr>
          <a:xfrm>
            <a:off x="3816000" y="2574720"/>
            <a:ext cx="3220200" cy="403560"/>
          </a:xfrm>
          <a:custGeom>
            <a:avLst/>
            <a:gdLst/>
            <a:ahLst/>
            <a:cxnLst/>
            <a:rect l="0" t="0" r="r" b="b"/>
            <a:pathLst>
              <a:path w="8947" h="1123">
                <a:moveTo>
                  <a:pt x="187"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8759" y="1122"/>
                </a:lnTo>
                <a:lnTo>
                  <a:pt x="8759" y="1122"/>
                </a:lnTo>
                <a:cubicBezTo>
                  <a:pt x="8792" y="1122"/>
                  <a:pt x="8824" y="1113"/>
                  <a:pt x="8853" y="1097"/>
                </a:cubicBezTo>
                <a:cubicBezTo>
                  <a:pt x="8881" y="1081"/>
                  <a:pt x="8905" y="1057"/>
                  <a:pt x="8921" y="1029"/>
                </a:cubicBezTo>
                <a:cubicBezTo>
                  <a:pt x="8937" y="1000"/>
                  <a:pt x="8946" y="968"/>
                  <a:pt x="8946" y="935"/>
                </a:cubicBezTo>
                <a:lnTo>
                  <a:pt x="8946" y="187"/>
                </a:lnTo>
                <a:lnTo>
                  <a:pt x="8946" y="187"/>
                </a:lnTo>
                <a:lnTo>
                  <a:pt x="8946" y="187"/>
                </a:lnTo>
                <a:cubicBezTo>
                  <a:pt x="8946" y="154"/>
                  <a:pt x="8937" y="122"/>
                  <a:pt x="8921" y="94"/>
                </a:cubicBezTo>
                <a:cubicBezTo>
                  <a:pt x="8905" y="65"/>
                  <a:pt x="8881" y="41"/>
                  <a:pt x="8853" y="25"/>
                </a:cubicBezTo>
                <a:cubicBezTo>
                  <a:pt x="8824" y="9"/>
                  <a:pt x="8792" y="0"/>
                  <a:pt x="8759" y="0"/>
                </a:cubicBezTo>
                <a:lnTo>
                  <a:pt x="187" y="0"/>
                </a:lnTo>
              </a:path>
            </a:pathLst>
          </a:custGeom>
          <a:solidFill>
            <a:srgbClr val="FFD8CE"/>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Verifica della compatibilità dell’offerta col proprio percorso di studi</a:t>
            </a:r>
          </a:p>
        </p:txBody>
      </p:sp>
      <p:sp>
        <p:nvSpPr>
          <p:cNvPr id="136" name="CustomShape 5"/>
          <p:cNvSpPr/>
          <p:nvPr/>
        </p:nvSpPr>
        <p:spPr>
          <a:xfrm>
            <a:off x="3816000" y="3196080"/>
            <a:ext cx="3220200" cy="403560"/>
          </a:xfrm>
          <a:custGeom>
            <a:avLst/>
            <a:gdLst/>
            <a:ahLst/>
            <a:cxnLst/>
            <a:rect l="0" t="0" r="r" b="b"/>
            <a:pathLst>
              <a:path w="8947" h="1123">
                <a:moveTo>
                  <a:pt x="187"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8759" y="1122"/>
                </a:lnTo>
                <a:lnTo>
                  <a:pt x="8759" y="1122"/>
                </a:lnTo>
                <a:cubicBezTo>
                  <a:pt x="8792" y="1122"/>
                  <a:pt x="8824" y="1113"/>
                  <a:pt x="8853" y="1097"/>
                </a:cubicBezTo>
                <a:cubicBezTo>
                  <a:pt x="8881" y="1081"/>
                  <a:pt x="8905" y="1057"/>
                  <a:pt x="8921" y="1029"/>
                </a:cubicBezTo>
                <a:cubicBezTo>
                  <a:pt x="8937" y="1000"/>
                  <a:pt x="8946" y="968"/>
                  <a:pt x="8946" y="935"/>
                </a:cubicBezTo>
                <a:lnTo>
                  <a:pt x="8946" y="187"/>
                </a:lnTo>
                <a:lnTo>
                  <a:pt x="8946" y="187"/>
                </a:lnTo>
                <a:lnTo>
                  <a:pt x="8946" y="187"/>
                </a:lnTo>
                <a:cubicBezTo>
                  <a:pt x="8946" y="154"/>
                  <a:pt x="8937" y="122"/>
                  <a:pt x="8921" y="94"/>
                </a:cubicBezTo>
                <a:cubicBezTo>
                  <a:pt x="8905" y="65"/>
                  <a:pt x="8881" y="41"/>
                  <a:pt x="8853" y="25"/>
                </a:cubicBezTo>
                <a:cubicBezTo>
                  <a:pt x="8824" y="9"/>
                  <a:pt x="8792" y="0"/>
                  <a:pt x="8759" y="0"/>
                </a:cubicBezTo>
                <a:lnTo>
                  <a:pt x="187" y="0"/>
                </a:lnTo>
              </a:path>
            </a:pathLst>
          </a:custGeom>
          <a:solidFill>
            <a:srgbClr val="DEE6E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Short list di sedi</a:t>
            </a:r>
          </a:p>
        </p:txBody>
      </p:sp>
      <p:sp>
        <p:nvSpPr>
          <p:cNvPr id="137" name="CustomShape 6"/>
          <p:cNvSpPr/>
          <p:nvPr/>
        </p:nvSpPr>
        <p:spPr>
          <a:xfrm>
            <a:off x="3816360" y="3817440"/>
            <a:ext cx="3220200" cy="403560"/>
          </a:xfrm>
          <a:custGeom>
            <a:avLst/>
            <a:gdLst/>
            <a:ahLst/>
            <a:cxnLst/>
            <a:rect l="0" t="0" r="r" b="b"/>
            <a:pathLst>
              <a:path w="8947" h="1123">
                <a:moveTo>
                  <a:pt x="187"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8759" y="1122"/>
                </a:lnTo>
                <a:lnTo>
                  <a:pt x="8759" y="1122"/>
                </a:lnTo>
                <a:cubicBezTo>
                  <a:pt x="8792" y="1122"/>
                  <a:pt x="8824" y="1113"/>
                  <a:pt x="8853" y="1097"/>
                </a:cubicBezTo>
                <a:cubicBezTo>
                  <a:pt x="8881" y="1081"/>
                  <a:pt x="8905" y="1057"/>
                  <a:pt x="8921" y="1029"/>
                </a:cubicBezTo>
                <a:cubicBezTo>
                  <a:pt x="8937" y="1000"/>
                  <a:pt x="8946" y="968"/>
                  <a:pt x="8946" y="935"/>
                </a:cubicBezTo>
                <a:lnTo>
                  <a:pt x="8946" y="187"/>
                </a:lnTo>
                <a:lnTo>
                  <a:pt x="8946" y="187"/>
                </a:lnTo>
                <a:lnTo>
                  <a:pt x="8946" y="187"/>
                </a:lnTo>
                <a:cubicBezTo>
                  <a:pt x="8946" y="154"/>
                  <a:pt x="8937" y="122"/>
                  <a:pt x="8921" y="94"/>
                </a:cubicBezTo>
                <a:cubicBezTo>
                  <a:pt x="8905" y="65"/>
                  <a:pt x="8881" y="41"/>
                  <a:pt x="8853" y="25"/>
                </a:cubicBezTo>
                <a:cubicBezTo>
                  <a:pt x="8824" y="9"/>
                  <a:pt x="8792" y="0"/>
                  <a:pt x="8759" y="0"/>
                </a:cubicBezTo>
                <a:lnTo>
                  <a:pt x="187" y="0"/>
                </a:lnTo>
              </a:path>
            </a:pathLst>
          </a:custGeom>
          <a:solidFill>
            <a:srgbClr val="FFD8CE"/>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Bozza di Learning Agreement</a:t>
            </a:r>
          </a:p>
        </p:txBody>
      </p:sp>
      <p:sp>
        <p:nvSpPr>
          <p:cNvPr id="138" name="CustomShape 7"/>
          <p:cNvSpPr/>
          <p:nvPr/>
        </p:nvSpPr>
        <p:spPr>
          <a:xfrm>
            <a:off x="3816720" y="4438800"/>
            <a:ext cx="3220200" cy="403560"/>
          </a:xfrm>
          <a:custGeom>
            <a:avLst/>
            <a:gdLst/>
            <a:ahLst/>
            <a:cxnLst/>
            <a:rect l="0" t="0" r="r" b="b"/>
            <a:pathLst>
              <a:path w="8947" h="1123">
                <a:moveTo>
                  <a:pt x="187"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8759" y="1122"/>
                </a:lnTo>
                <a:lnTo>
                  <a:pt x="8759" y="1122"/>
                </a:lnTo>
                <a:cubicBezTo>
                  <a:pt x="8792" y="1122"/>
                  <a:pt x="8824" y="1113"/>
                  <a:pt x="8853" y="1097"/>
                </a:cubicBezTo>
                <a:cubicBezTo>
                  <a:pt x="8881" y="1081"/>
                  <a:pt x="8905" y="1057"/>
                  <a:pt x="8921" y="1029"/>
                </a:cubicBezTo>
                <a:cubicBezTo>
                  <a:pt x="8937" y="1000"/>
                  <a:pt x="8946" y="968"/>
                  <a:pt x="8946" y="935"/>
                </a:cubicBezTo>
                <a:lnTo>
                  <a:pt x="8946" y="187"/>
                </a:lnTo>
                <a:lnTo>
                  <a:pt x="8946" y="187"/>
                </a:lnTo>
                <a:lnTo>
                  <a:pt x="8946" y="187"/>
                </a:lnTo>
                <a:cubicBezTo>
                  <a:pt x="8946" y="154"/>
                  <a:pt x="8937" y="122"/>
                  <a:pt x="8921" y="94"/>
                </a:cubicBezTo>
                <a:cubicBezTo>
                  <a:pt x="8905" y="65"/>
                  <a:pt x="8881" y="41"/>
                  <a:pt x="8853" y="25"/>
                </a:cubicBezTo>
                <a:cubicBezTo>
                  <a:pt x="8824" y="9"/>
                  <a:pt x="8792" y="0"/>
                  <a:pt x="8759" y="0"/>
                </a:cubicBezTo>
                <a:lnTo>
                  <a:pt x="187" y="0"/>
                </a:lnTo>
              </a:path>
            </a:pathLst>
          </a:custGeom>
          <a:solidFill>
            <a:srgbClr val="DEE6E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Domanda</a:t>
            </a:r>
          </a:p>
        </p:txBody>
      </p:sp>
      <p:sp>
        <p:nvSpPr>
          <p:cNvPr id="139" name="CustomShape 8"/>
          <p:cNvSpPr/>
          <p:nvPr/>
        </p:nvSpPr>
        <p:spPr>
          <a:xfrm>
            <a:off x="3816000" y="5060160"/>
            <a:ext cx="3220200" cy="403560"/>
          </a:xfrm>
          <a:custGeom>
            <a:avLst/>
            <a:gdLst/>
            <a:ahLst/>
            <a:cxnLst/>
            <a:rect l="0" t="0" r="r" b="b"/>
            <a:pathLst>
              <a:path w="8947" h="1123">
                <a:moveTo>
                  <a:pt x="187"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8759" y="1122"/>
                </a:lnTo>
                <a:lnTo>
                  <a:pt x="8759" y="1122"/>
                </a:lnTo>
                <a:cubicBezTo>
                  <a:pt x="8792" y="1122"/>
                  <a:pt x="8824" y="1113"/>
                  <a:pt x="8853" y="1097"/>
                </a:cubicBezTo>
                <a:cubicBezTo>
                  <a:pt x="8881" y="1081"/>
                  <a:pt x="8905" y="1057"/>
                  <a:pt x="8921" y="1029"/>
                </a:cubicBezTo>
                <a:cubicBezTo>
                  <a:pt x="8937" y="1000"/>
                  <a:pt x="8946" y="968"/>
                  <a:pt x="8946" y="935"/>
                </a:cubicBezTo>
                <a:lnTo>
                  <a:pt x="8946" y="187"/>
                </a:lnTo>
                <a:lnTo>
                  <a:pt x="8946" y="187"/>
                </a:lnTo>
                <a:lnTo>
                  <a:pt x="8946" y="187"/>
                </a:lnTo>
                <a:cubicBezTo>
                  <a:pt x="8946" y="154"/>
                  <a:pt x="8937" y="122"/>
                  <a:pt x="8921" y="94"/>
                </a:cubicBezTo>
                <a:cubicBezTo>
                  <a:pt x="8905" y="65"/>
                  <a:pt x="8881" y="41"/>
                  <a:pt x="8853" y="25"/>
                </a:cubicBezTo>
                <a:cubicBezTo>
                  <a:pt x="8824" y="9"/>
                  <a:pt x="8792" y="0"/>
                  <a:pt x="8759" y="0"/>
                </a:cubicBezTo>
                <a:lnTo>
                  <a:pt x="187" y="0"/>
                </a:lnTo>
              </a:path>
            </a:pathLst>
          </a:custGeom>
          <a:solidFill>
            <a:srgbClr val="DEE6E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Accettazione del posto</a:t>
            </a:r>
          </a:p>
        </p:txBody>
      </p:sp>
      <p:sp>
        <p:nvSpPr>
          <p:cNvPr id="140" name="CustomShape 9"/>
          <p:cNvSpPr/>
          <p:nvPr/>
        </p:nvSpPr>
        <p:spPr>
          <a:xfrm>
            <a:off x="3816360" y="5680440"/>
            <a:ext cx="3220200" cy="403560"/>
          </a:xfrm>
          <a:custGeom>
            <a:avLst/>
            <a:gdLst/>
            <a:ahLst/>
            <a:cxnLst/>
            <a:rect l="0" t="0" r="r" b="b"/>
            <a:pathLst>
              <a:path w="8947" h="1123">
                <a:moveTo>
                  <a:pt x="187"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8759" y="1122"/>
                </a:lnTo>
                <a:lnTo>
                  <a:pt x="8759" y="1122"/>
                </a:lnTo>
                <a:cubicBezTo>
                  <a:pt x="8792" y="1122"/>
                  <a:pt x="8824" y="1113"/>
                  <a:pt x="8853" y="1097"/>
                </a:cubicBezTo>
                <a:cubicBezTo>
                  <a:pt x="8881" y="1081"/>
                  <a:pt x="8905" y="1057"/>
                  <a:pt x="8921" y="1029"/>
                </a:cubicBezTo>
                <a:cubicBezTo>
                  <a:pt x="8937" y="1000"/>
                  <a:pt x="8946" y="968"/>
                  <a:pt x="8946" y="935"/>
                </a:cubicBezTo>
                <a:lnTo>
                  <a:pt x="8946" y="187"/>
                </a:lnTo>
                <a:lnTo>
                  <a:pt x="8946" y="187"/>
                </a:lnTo>
                <a:lnTo>
                  <a:pt x="8946" y="187"/>
                </a:lnTo>
                <a:cubicBezTo>
                  <a:pt x="8946" y="154"/>
                  <a:pt x="8937" y="122"/>
                  <a:pt x="8921" y="94"/>
                </a:cubicBezTo>
                <a:cubicBezTo>
                  <a:pt x="8905" y="65"/>
                  <a:pt x="8881" y="41"/>
                  <a:pt x="8853" y="25"/>
                </a:cubicBezTo>
                <a:cubicBezTo>
                  <a:pt x="8824" y="9"/>
                  <a:pt x="8792" y="0"/>
                  <a:pt x="8759" y="0"/>
                </a:cubicBezTo>
                <a:lnTo>
                  <a:pt x="187" y="0"/>
                </a:lnTo>
              </a:path>
            </a:pathLst>
          </a:custGeom>
          <a:solidFill>
            <a:srgbClr val="DEE6E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Learning Agreement</a:t>
            </a:r>
          </a:p>
        </p:txBody>
      </p:sp>
      <p:sp>
        <p:nvSpPr>
          <p:cNvPr id="141" name="CustomShape 10"/>
          <p:cNvSpPr/>
          <p:nvPr/>
        </p:nvSpPr>
        <p:spPr>
          <a:xfrm>
            <a:off x="7867800" y="1332720"/>
            <a:ext cx="3220200" cy="2087280"/>
          </a:xfrm>
          <a:custGeom>
            <a:avLst/>
            <a:gdLst/>
            <a:ahLst/>
            <a:cxnLst/>
            <a:rect l="0" t="0" r="r" b="b"/>
            <a:pathLst>
              <a:path w="8947" h="5800">
                <a:moveTo>
                  <a:pt x="966" y="0"/>
                </a:moveTo>
                <a:lnTo>
                  <a:pt x="967" y="0"/>
                </a:lnTo>
                <a:cubicBezTo>
                  <a:pt x="797" y="0"/>
                  <a:pt x="630" y="45"/>
                  <a:pt x="483" y="129"/>
                </a:cubicBezTo>
                <a:cubicBezTo>
                  <a:pt x="336" y="214"/>
                  <a:pt x="214" y="336"/>
                  <a:pt x="129" y="483"/>
                </a:cubicBezTo>
                <a:cubicBezTo>
                  <a:pt x="45" y="630"/>
                  <a:pt x="0" y="797"/>
                  <a:pt x="0" y="967"/>
                </a:cubicBezTo>
                <a:lnTo>
                  <a:pt x="0" y="4832"/>
                </a:lnTo>
                <a:lnTo>
                  <a:pt x="0" y="4833"/>
                </a:lnTo>
                <a:cubicBezTo>
                  <a:pt x="0" y="5002"/>
                  <a:pt x="45" y="5169"/>
                  <a:pt x="129" y="5316"/>
                </a:cubicBezTo>
                <a:cubicBezTo>
                  <a:pt x="214" y="5463"/>
                  <a:pt x="336" y="5585"/>
                  <a:pt x="483" y="5670"/>
                </a:cubicBezTo>
                <a:cubicBezTo>
                  <a:pt x="630" y="5754"/>
                  <a:pt x="797" y="5799"/>
                  <a:pt x="967" y="5799"/>
                </a:cubicBezTo>
                <a:lnTo>
                  <a:pt x="7979" y="5799"/>
                </a:lnTo>
                <a:lnTo>
                  <a:pt x="7980" y="5799"/>
                </a:lnTo>
                <a:cubicBezTo>
                  <a:pt x="8149" y="5799"/>
                  <a:pt x="8316" y="5754"/>
                  <a:pt x="8463" y="5670"/>
                </a:cubicBezTo>
                <a:cubicBezTo>
                  <a:pt x="8610" y="5585"/>
                  <a:pt x="8732" y="5463"/>
                  <a:pt x="8817" y="5316"/>
                </a:cubicBezTo>
                <a:cubicBezTo>
                  <a:pt x="8901" y="5169"/>
                  <a:pt x="8946" y="5002"/>
                  <a:pt x="8946" y="4833"/>
                </a:cubicBezTo>
                <a:lnTo>
                  <a:pt x="8946" y="966"/>
                </a:lnTo>
                <a:lnTo>
                  <a:pt x="8946" y="967"/>
                </a:lnTo>
                <a:lnTo>
                  <a:pt x="8946" y="967"/>
                </a:lnTo>
                <a:cubicBezTo>
                  <a:pt x="8946" y="797"/>
                  <a:pt x="8901" y="630"/>
                  <a:pt x="8817" y="483"/>
                </a:cubicBezTo>
                <a:cubicBezTo>
                  <a:pt x="8732" y="336"/>
                  <a:pt x="8610" y="214"/>
                  <a:pt x="8463" y="129"/>
                </a:cubicBezTo>
                <a:cubicBezTo>
                  <a:pt x="8316" y="45"/>
                  <a:pt x="8149" y="0"/>
                  <a:pt x="7980" y="0"/>
                </a:cubicBezTo>
                <a:lnTo>
                  <a:pt x="966" y="0"/>
                </a:lnTo>
              </a:path>
            </a:pathLst>
          </a:custGeom>
          <a:solidFill>
            <a:srgbClr val="DEE6E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Soggiorno</a:t>
            </a:r>
          </a:p>
          <a:p>
            <a:pPr algn="ctr"/>
            <a:endParaRPr lang="it-IT" sz="1400" b="0" strike="noStrike" spc="-1">
              <a:latin typeface="Arial"/>
            </a:endParaRPr>
          </a:p>
          <a:p>
            <a:pPr algn="ctr"/>
            <a:r>
              <a:rPr lang="it-IT" sz="1400" b="0" strike="noStrike" spc="-1">
                <a:latin typeface="Arial"/>
              </a:rPr>
              <a:t>(eventuali modifiche al L.A.)</a:t>
            </a:r>
          </a:p>
        </p:txBody>
      </p:sp>
      <p:sp>
        <p:nvSpPr>
          <p:cNvPr id="142" name="CustomShape 11"/>
          <p:cNvSpPr/>
          <p:nvPr/>
        </p:nvSpPr>
        <p:spPr>
          <a:xfrm>
            <a:off x="7867800" y="3600000"/>
            <a:ext cx="3220200" cy="409680"/>
          </a:xfrm>
          <a:custGeom>
            <a:avLst/>
            <a:gdLst/>
            <a:ahLst/>
            <a:cxnLst/>
            <a:rect l="0" t="0" r="r" b="b"/>
            <a:pathLst>
              <a:path w="8947" h="1140">
                <a:moveTo>
                  <a:pt x="189" y="0"/>
                </a:moveTo>
                <a:lnTo>
                  <a:pt x="190" y="0"/>
                </a:lnTo>
                <a:cubicBezTo>
                  <a:pt x="157" y="0"/>
                  <a:pt x="124" y="9"/>
                  <a:pt x="95" y="25"/>
                </a:cubicBezTo>
                <a:cubicBezTo>
                  <a:pt x="66" y="42"/>
                  <a:pt x="42" y="66"/>
                  <a:pt x="25" y="95"/>
                </a:cubicBezTo>
                <a:cubicBezTo>
                  <a:pt x="9" y="124"/>
                  <a:pt x="0" y="157"/>
                  <a:pt x="0" y="190"/>
                </a:cubicBezTo>
                <a:lnTo>
                  <a:pt x="0" y="949"/>
                </a:lnTo>
                <a:lnTo>
                  <a:pt x="0" y="949"/>
                </a:lnTo>
                <a:cubicBezTo>
                  <a:pt x="0" y="982"/>
                  <a:pt x="9" y="1015"/>
                  <a:pt x="25" y="1044"/>
                </a:cubicBezTo>
                <a:cubicBezTo>
                  <a:pt x="42" y="1073"/>
                  <a:pt x="66" y="1097"/>
                  <a:pt x="95" y="1114"/>
                </a:cubicBezTo>
                <a:cubicBezTo>
                  <a:pt x="124" y="1130"/>
                  <a:pt x="157" y="1139"/>
                  <a:pt x="190" y="1139"/>
                </a:cubicBezTo>
                <a:lnTo>
                  <a:pt x="8756" y="1139"/>
                </a:lnTo>
                <a:lnTo>
                  <a:pt x="8756" y="1139"/>
                </a:lnTo>
                <a:cubicBezTo>
                  <a:pt x="8789" y="1139"/>
                  <a:pt x="8822" y="1130"/>
                  <a:pt x="8851" y="1114"/>
                </a:cubicBezTo>
                <a:cubicBezTo>
                  <a:pt x="8880" y="1097"/>
                  <a:pt x="8904" y="1073"/>
                  <a:pt x="8921" y="1044"/>
                </a:cubicBezTo>
                <a:cubicBezTo>
                  <a:pt x="8937" y="1015"/>
                  <a:pt x="8946" y="982"/>
                  <a:pt x="8946" y="949"/>
                </a:cubicBezTo>
                <a:lnTo>
                  <a:pt x="8946" y="189"/>
                </a:lnTo>
                <a:lnTo>
                  <a:pt x="8946" y="190"/>
                </a:lnTo>
                <a:lnTo>
                  <a:pt x="8946" y="190"/>
                </a:lnTo>
                <a:cubicBezTo>
                  <a:pt x="8946" y="157"/>
                  <a:pt x="8937" y="124"/>
                  <a:pt x="8921" y="95"/>
                </a:cubicBezTo>
                <a:cubicBezTo>
                  <a:pt x="8904" y="66"/>
                  <a:pt x="8880" y="42"/>
                  <a:pt x="8851" y="25"/>
                </a:cubicBezTo>
                <a:cubicBezTo>
                  <a:pt x="8822" y="9"/>
                  <a:pt x="8789" y="0"/>
                  <a:pt x="8756" y="0"/>
                </a:cubicBezTo>
                <a:lnTo>
                  <a:pt x="189" y="0"/>
                </a:lnTo>
              </a:path>
            </a:pathLst>
          </a:custGeom>
          <a:solidFill>
            <a:srgbClr val="DEE6E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Richiesta di riconoscimento</a:t>
            </a:r>
          </a:p>
        </p:txBody>
      </p:sp>
      <p:sp>
        <p:nvSpPr>
          <p:cNvPr id="143" name="CustomShape 12"/>
          <p:cNvSpPr/>
          <p:nvPr/>
        </p:nvSpPr>
        <p:spPr>
          <a:xfrm>
            <a:off x="4032000" y="900000"/>
            <a:ext cx="6984000" cy="403560"/>
          </a:xfrm>
          <a:custGeom>
            <a:avLst/>
            <a:gdLst/>
            <a:ahLst/>
            <a:cxnLst/>
            <a:rect l="0" t="0" r="r" b="b"/>
            <a:pathLst>
              <a:path w="19402" h="1123">
                <a:moveTo>
                  <a:pt x="186" y="0"/>
                </a:moveTo>
                <a:lnTo>
                  <a:pt x="187" y="0"/>
                </a:lnTo>
                <a:cubicBezTo>
                  <a:pt x="154" y="0"/>
                  <a:pt x="122" y="9"/>
                  <a:pt x="94" y="25"/>
                </a:cubicBezTo>
                <a:cubicBezTo>
                  <a:pt x="65" y="41"/>
                  <a:pt x="41" y="65"/>
                  <a:pt x="25" y="94"/>
                </a:cubicBezTo>
                <a:cubicBezTo>
                  <a:pt x="9" y="122"/>
                  <a:pt x="0" y="154"/>
                  <a:pt x="0" y="187"/>
                </a:cubicBezTo>
                <a:lnTo>
                  <a:pt x="0" y="935"/>
                </a:lnTo>
                <a:lnTo>
                  <a:pt x="0" y="935"/>
                </a:lnTo>
                <a:cubicBezTo>
                  <a:pt x="0" y="968"/>
                  <a:pt x="9" y="1000"/>
                  <a:pt x="25" y="1029"/>
                </a:cubicBezTo>
                <a:cubicBezTo>
                  <a:pt x="41" y="1057"/>
                  <a:pt x="65" y="1081"/>
                  <a:pt x="94" y="1097"/>
                </a:cubicBezTo>
                <a:cubicBezTo>
                  <a:pt x="122" y="1113"/>
                  <a:pt x="154" y="1122"/>
                  <a:pt x="187" y="1122"/>
                </a:cubicBezTo>
                <a:lnTo>
                  <a:pt x="19214" y="1122"/>
                </a:lnTo>
                <a:lnTo>
                  <a:pt x="19214" y="1122"/>
                </a:lnTo>
                <a:cubicBezTo>
                  <a:pt x="19247" y="1122"/>
                  <a:pt x="19279" y="1113"/>
                  <a:pt x="19308" y="1097"/>
                </a:cubicBezTo>
                <a:cubicBezTo>
                  <a:pt x="19336" y="1081"/>
                  <a:pt x="19360" y="1057"/>
                  <a:pt x="19376" y="1029"/>
                </a:cubicBezTo>
                <a:cubicBezTo>
                  <a:pt x="19392" y="1000"/>
                  <a:pt x="19401" y="968"/>
                  <a:pt x="19401" y="935"/>
                </a:cubicBezTo>
                <a:lnTo>
                  <a:pt x="19401" y="187"/>
                </a:lnTo>
                <a:lnTo>
                  <a:pt x="19401" y="187"/>
                </a:lnTo>
                <a:lnTo>
                  <a:pt x="19401" y="187"/>
                </a:lnTo>
                <a:cubicBezTo>
                  <a:pt x="19401" y="154"/>
                  <a:pt x="19392" y="122"/>
                  <a:pt x="19376" y="94"/>
                </a:cubicBezTo>
                <a:cubicBezTo>
                  <a:pt x="19360" y="65"/>
                  <a:pt x="19336" y="41"/>
                  <a:pt x="19308" y="25"/>
                </a:cubicBezTo>
                <a:cubicBezTo>
                  <a:pt x="19279" y="9"/>
                  <a:pt x="19247" y="0"/>
                  <a:pt x="19214" y="0"/>
                </a:cubicBezTo>
                <a:lnTo>
                  <a:pt x="186" y="0"/>
                </a:lnTo>
              </a:path>
            </a:pathLst>
          </a:cu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1" strike="noStrike" spc="-1">
                <a:latin typeface="Arial"/>
              </a:rPr>
              <a:t>Anno Accademico X                                                  Anno Accademico X+1</a:t>
            </a:r>
          </a:p>
        </p:txBody>
      </p:sp>
      <p:sp>
        <p:nvSpPr>
          <p:cNvPr id="144" name="CustomShape 13"/>
          <p:cNvSpPr/>
          <p:nvPr/>
        </p:nvSpPr>
        <p:spPr>
          <a:xfrm>
            <a:off x="5328000" y="1737360"/>
            <a:ext cx="216000" cy="216000"/>
          </a:xfrm>
          <a:custGeom>
            <a:avLst/>
            <a:gdLst/>
            <a:ahLst/>
            <a:cxnLst/>
            <a:rect l="0" t="0" r="r" b="b"/>
            <a:pathLst>
              <a:path w="602" h="602">
                <a:moveTo>
                  <a:pt x="300" y="601"/>
                </a:moveTo>
                <a:lnTo>
                  <a:pt x="601" y="0"/>
                </a:lnTo>
                <a:lnTo>
                  <a:pt x="0" y="0"/>
                </a:lnTo>
                <a:lnTo>
                  <a:pt x="300" y="6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45" name="CustomShape 14"/>
          <p:cNvSpPr/>
          <p:nvPr/>
        </p:nvSpPr>
        <p:spPr>
          <a:xfrm>
            <a:off x="5328360" y="2349360"/>
            <a:ext cx="216000" cy="216000"/>
          </a:xfrm>
          <a:custGeom>
            <a:avLst/>
            <a:gdLst/>
            <a:ahLst/>
            <a:cxnLst/>
            <a:rect l="0" t="0" r="r" b="b"/>
            <a:pathLst>
              <a:path w="602" h="602">
                <a:moveTo>
                  <a:pt x="300" y="601"/>
                </a:moveTo>
                <a:lnTo>
                  <a:pt x="601" y="0"/>
                </a:lnTo>
                <a:lnTo>
                  <a:pt x="0" y="0"/>
                </a:lnTo>
                <a:lnTo>
                  <a:pt x="300" y="6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46" name="CustomShape 15"/>
          <p:cNvSpPr/>
          <p:nvPr/>
        </p:nvSpPr>
        <p:spPr>
          <a:xfrm>
            <a:off x="5328720" y="2978640"/>
            <a:ext cx="216000" cy="216000"/>
          </a:xfrm>
          <a:custGeom>
            <a:avLst/>
            <a:gdLst/>
            <a:ahLst/>
            <a:cxnLst/>
            <a:rect l="0" t="0" r="r" b="b"/>
            <a:pathLst>
              <a:path w="602" h="602">
                <a:moveTo>
                  <a:pt x="300" y="601"/>
                </a:moveTo>
                <a:lnTo>
                  <a:pt x="601" y="0"/>
                </a:lnTo>
                <a:lnTo>
                  <a:pt x="0" y="0"/>
                </a:lnTo>
                <a:lnTo>
                  <a:pt x="300" y="6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47" name="CustomShape 16"/>
          <p:cNvSpPr/>
          <p:nvPr/>
        </p:nvSpPr>
        <p:spPr>
          <a:xfrm>
            <a:off x="5329080" y="3600720"/>
            <a:ext cx="216000" cy="216000"/>
          </a:xfrm>
          <a:custGeom>
            <a:avLst/>
            <a:gdLst/>
            <a:ahLst/>
            <a:cxnLst/>
            <a:rect l="0" t="0" r="r" b="b"/>
            <a:pathLst>
              <a:path w="602" h="602">
                <a:moveTo>
                  <a:pt x="300" y="601"/>
                </a:moveTo>
                <a:lnTo>
                  <a:pt x="601" y="0"/>
                </a:lnTo>
                <a:lnTo>
                  <a:pt x="0" y="0"/>
                </a:lnTo>
                <a:lnTo>
                  <a:pt x="300" y="6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48" name="CustomShape 17"/>
          <p:cNvSpPr/>
          <p:nvPr/>
        </p:nvSpPr>
        <p:spPr>
          <a:xfrm>
            <a:off x="5329440" y="4221360"/>
            <a:ext cx="216000" cy="216000"/>
          </a:xfrm>
          <a:custGeom>
            <a:avLst/>
            <a:gdLst/>
            <a:ahLst/>
            <a:cxnLst/>
            <a:rect l="0" t="0" r="r" b="b"/>
            <a:pathLst>
              <a:path w="602" h="602">
                <a:moveTo>
                  <a:pt x="300" y="601"/>
                </a:moveTo>
                <a:lnTo>
                  <a:pt x="601" y="0"/>
                </a:lnTo>
                <a:lnTo>
                  <a:pt x="0" y="0"/>
                </a:lnTo>
                <a:lnTo>
                  <a:pt x="300" y="6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49" name="CustomShape 18"/>
          <p:cNvSpPr/>
          <p:nvPr/>
        </p:nvSpPr>
        <p:spPr>
          <a:xfrm>
            <a:off x="5329800" y="4842000"/>
            <a:ext cx="216000" cy="216000"/>
          </a:xfrm>
          <a:custGeom>
            <a:avLst/>
            <a:gdLst/>
            <a:ahLst/>
            <a:cxnLst/>
            <a:rect l="0" t="0" r="r" b="b"/>
            <a:pathLst>
              <a:path w="602" h="602">
                <a:moveTo>
                  <a:pt x="300" y="601"/>
                </a:moveTo>
                <a:lnTo>
                  <a:pt x="601" y="0"/>
                </a:lnTo>
                <a:lnTo>
                  <a:pt x="0" y="0"/>
                </a:lnTo>
                <a:lnTo>
                  <a:pt x="300" y="6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50" name="CustomShape 19"/>
          <p:cNvSpPr/>
          <p:nvPr/>
        </p:nvSpPr>
        <p:spPr>
          <a:xfrm>
            <a:off x="5330160" y="5462640"/>
            <a:ext cx="216000" cy="216000"/>
          </a:xfrm>
          <a:custGeom>
            <a:avLst/>
            <a:gdLst/>
            <a:ahLst/>
            <a:cxnLst/>
            <a:rect l="0" t="0" r="r" b="b"/>
            <a:pathLst>
              <a:path w="602" h="602">
                <a:moveTo>
                  <a:pt x="300" y="601"/>
                </a:moveTo>
                <a:lnTo>
                  <a:pt x="601" y="0"/>
                </a:lnTo>
                <a:lnTo>
                  <a:pt x="0" y="0"/>
                </a:lnTo>
                <a:lnTo>
                  <a:pt x="300" y="6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51" name="CustomShape 20"/>
          <p:cNvSpPr/>
          <p:nvPr/>
        </p:nvSpPr>
        <p:spPr>
          <a:xfrm>
            <a:off x="9398160" y="3412080"/>
            <a:ext cx="216000" cy="216000"/>
          </a:xfrm>
          <a:custGeom>
            <a:avLst/>
            <a:gdLst/>
            <a:ahLst/>
            <a:cxnLst/>
            <a:rect l="0" t="0" r="r" b="b"/>
            <a:pathLst>
              <a:path w="602" h="602">
                <a:moveTo>
                  <a:pt x="300" y="601"/>
                </a:moveTo>
                <a:lnTo>
                  <a:pt x="601" y="0"/>
                </a:lnTo>
                <a:lnTo>
                  <a:pt x="0" y="0"/>
                </a:lnTo>
                <a:lnTo>
                  <a:pt x="300" y="6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52" name="CustomShape 21"/>
          <p:cNvSpPr/>
          <p:nvPr/>
        </p:nvSpPr>
        <p:spPr>
          <a:xfrm>
            <a:off x="576000" y="1648440"/>
            <a:ext cx="2160000" cy="3427560"/>
          </a:xfrm>
          <a:custGeom>
            <a:avLst/>
            <a:gdLst/>
            <a:ahLst/>
            <a:cxnLst/>
            <a:rect l="0" t="0" r="r" b="b"/>
            <a:pathLst>
              <a:path w="6002" h="9523">
                <a:moveTo>
                  <a:pt x="1000" y="0"/>
                </a:moveTo>
                <a:lnTo>
                  <a:pt x="1000" y="0"/>
                </a:lnTo>
                <a:cubicBezTo>
                  <a:pt x="825" y="0"/>
                  <a:pt x="652" y="46"/>
                  <a:pt x="500" y="134"/>
                </a:cubicBezTo>
                <a:cubicBezTo>
                  <a:pt x="348" y="222"/>
                  <a:pt x="222" y="348"/>
                  <a:pt x="134" y="500"/>
                </a:cubicBezTo>
                <a:cubicBezTo>
                  <a:pt x="46" y="652"/>
                  <a:pt x="0" y="825"/>
                  <a:pt x="0" y="1000"/>
                </a:cubicBezTo>
                <a:lnTo>
                  <a:pt x="0" y="8521"/>
                </a:lnTo>
                <a:lnTo>
                  <a:pt x="0" y="8522"/>
                </a:lnTo>
                <a:cubicBezTo>
                  <a:pt x="0" y="8697"/>
                  <a:pt x="46" y="8870"/>
                  <a:pt x="134" y="9022"/>
                </a:cubicBezTo>
                <a:cubicBezTo>
                  <a:pt x="222" y="9174"/>
                  <a:pt x="348" y="9300"/>
                  <a:pt x="500" y="9388"/>
                </a:cubicBezTo>
                <a:cubicBezTo>
                  <a:pt x="652" y="9476"/>
                  <a:pt x="825" y="9522"/>
                  <a:pt x="1000" y="9522"/>
                </a:cubicBezTo>
                <a:lnTo>
                  <a:pt x="5000" y="9522"/>
                </a:lnTo>
                <a:lnTo>
                  <a:pt x="5001" y="9522"/>
                </a:lnTo>
                <a:cubicBezTo>
                  <a:pt x="5176" y="9522"/>
                  <a:pt x="5349" y="9476"/>
                  <a:pt x="5501" y="9388"/>
                </a:cubicBezTo>
                <a:cubicBezTo>
                  <a:pt x="5653" y="9300"/>
                  <a:pt x="5779" y="9174"/>
                  <a:pt x="5867" y="9022"/>
                </a:cubicBezTo>
                <a:cubicBezTo>
                  <a:pt x="5955" y="8870"/>
                  <a:pt x="6001" y="8697"/>
                  <a:pt x="6001" y="8522"/>
                </a:cubicBezTo>
                <a:lnTo>
                  <a:pt x="6001" y="1000"/>
                </a:lnTo>
                <a:lnTo>
                  <a:pt x="6001" y="1000"/>
                </a:lnTo>
                <a:lnTo>
                  <a:pt x="6001" y="1000"/>
                </a:lnTo>
                <a:cubicBezTo>
                  <a:pt x="6001" y="825"/>
                  <a:pt x="5955" y="652"/>
                  <a:pt x="5867" y="500"/>
                </a:cubicBezTo>
                <a:cubicBezTo>
                  <a:pt x="5779" y="348"/>
                  <a:pt x="5653" y="222"/>
                  <a:pt x="5501" y="134"/>
                </a:cubicBezTo>
                <a:cubicBezTo>
                  <a:pt x="5349" y="46"/>
                  <a:pt x="5176" y="0"/>
                  <a:pt x="5001" y="0"/>
                </a:cubicBezTo>
                <a:lnTo>
                  <a:pt x="1000" y="0"/>
                </a:lnTo>
              </a:path>
            </a:pathLst>
          </a:cu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solidFill>
                  <a:srgbClr val="813709"/>
                </a:solidFill>
                <a:latin typeface="Arial"/>
              </a:rPr>
              <a:t>Facoltativi, ma saltarli espone al rischio di presentare domanda per un posto che poi si potrebbe rivelare incompatibile con l’esigenza di svolgere attività riconoscibili nella propria carriera </a:t>
            </a:r>
          </a:p>
        </p:txBody>
      </p:sp>
      <p:sp>
        <p:nvSpPr>
          <p:cNvPr id="153" name="Line 22"/>
          <p:cNvSpPr/>
          <p:nvPr/>
        </p:nvSpPr>
        <p:spPr>
          <a:xfrm>
            <a:off x="2592000" y="2736000"/>
            <a:ext cx="1152000" cy="0"/>
          </a:xfrm>
          <a:prstGeom prst="line">
            <a:avLst/>
          </a:prstGeom>
          <a:ln>
            <a:solidFill>
              <a:srgbClr val="813709"/>
            </a:solidFill>
            <a:tailEnd type="triangle" w="med" len="med"/>
          </a:ln>
        </p:spPr>
        <p:style>
          <a:lnRef idx="0">
            <a:scrgbClr r="0" g="0" b="0"/>
          </a:lnRef>
          <a:fillRef idx="0">
            <a:scrgbClr r="0" g="0" b="0"/>
          </a:fillRef>
          <a:effectRef idx="0">
            <a:scrgbClr r="0" g="0" b="0"/>
          </a:effectRef>
          <a:fontRef idx="minor"/>
        </p:style>
        <p:txBody>
          <a:bodyPr/>
          <a:lstStyle/>
          <a:p>
            <a:endParaRPr lang="it-IT"/>
          </a:p>
        </p:txBody>
      </p:sp>
      <p:sp>
        <p:nvSpPr>
          <p:cNvPr id="154" name="Line 23"/>
          <p:cNvSpPr/>
          <p:nvPr/>
        </p:nvSpPr>
        <p:spPr>
          <a:xfrm>
            <a:off x="2592000" y="3996000"/>
            <a:ext cx="1152000" cy="0"/>
          </a:xfrm>
          <a:prstGeom prst="line">
            <a:avLst/>
          </a:prstGeom>
          <a:ln>
            <a:solidFill>
              <a:srgbClr val="813709"/>
            </a:solidFill>
            <a:tailEnd type="triangle" w="med" len="med"/>
          </a:ln>
        </p:spPr>
        <p:style>
          <a:lnRef idx="0">
            <a:scrgbClr r="0" g="0" b="0"/>
          </a:lnRef>
          <a:fillRef idx="0">
            <a:scrgbClr r="0" g="0" b="0"/>
          </a:fillRef>
          <a:effectRef idx="0">
            <a:scrgbClr r="0" g="0" b="0"/>
          </a:effectRef>
          <a:fontRef idx="minor"/>
        </p:style>
        <p:txBody>
          <a:bodyPr/>
          <a:lstStyle/>
          <a:p>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479640" y="271157"/>
            <a:ext cx="11232720" cy="647640"/>
          </a:xfrm>
          <a:prstGeom prst="rect">
            <a:avLst/>
          </a:prstGeom>
          <a:noFill/>
          <a:ln>
            <a:noFill/>
          </a:ln>
        </p:spPr>
        <p:txBody>
          <a:bodyPr lIns="90000" tIns="45000" rIns="90000" bIns="45000" anchor="t">
            <a:noAutofit/>
          </a:bodyPr>
          <a:lstStyle>
            <a:defPPr>
              <a:defRPr lang="it-IT"/>
            </a:defPPr>
            <a:lvl1pPr indent="-324000">
              <a:lnSpc>
                <a:spcPts val="2200"/>
              </a:lnSpc>
              <a:spcBef>
                <a:spcPts val="479"/>
              </a:spcBef>
              <a:tabLst>
                <a:tab pos="0" algn="l"/>
              </a:tabLst>
              <a:defRPr sz="2800" b="1" spc="-1">
                <a:solidFill>
                  <a:srgbClr val="000000"/>
                </a:solidFill>
                <a:latin typeface="Calibri Light" panose="020F0302020204030204" pitchFamily="34" charset="0"/>
                <a:cs typeface="Calibri Light" panose="020F0302020204030204" pitchFamily="34" charset="0"/>
              </a:defRPr>
            </a:lvl1pPr>
          </a:lstStyle>
          <a:p>
            <a:pPr indent="-323850"/>
            <a:r>
              <a:rPr lang="it-IT" sz="3200" dirty="0">
                <a:latin typeface="Calibri Light"/>
                <a:cs typeface="Calibri Light"/>
              </a:rPr>
              <a:t>Linee Guida per Compilare un LA Efficace – Dimensione</a:t>
            </a:r>
            <a:endParaRPr lang="en-US" dirty="0">
              <a:latin typeface="Calibri Light"/>
              <a:cs typeface="Calibri Light"/>
            </a:endParaRPr>
          </a:p>
        </p:txBody>
      </p:sp>
      <p:sp>
        <p:nvSpPr>
          <p:cNvPr id="4" name="CasellaDiTesto 3">
            <a:extLst>
              <a:ext uri="{FF2B5EF4-FFF2-40B4-BE49-F238E27FC236}">
                <a16:creationId xmlns:a16="http://schemas.microsoft.com/office/drawing/2014/main" id="{F4093364-E9CE-493F-8170-0C3873772B37}"/>
              </a:ext>
            </a:extLst>
          </p:cNvPr>
          <p:cNvSpPr txBox="1"/>
          <p:nvPr/>
        </p:nvSpPr>
        <p:spPr>
          <a:xfrm>
            <a:off x="600855" y="789816"/>
            <a:ext cx="10990290" cy="5457904"/>
          </a:xfrm>
          <a:prstGeom prst="rect">
            <a:avLst/>
          </a:prstGeom>
          <a:noFill/>
        </p:spPr>
        <p:txBody>
          <a:bodyPr wrap="square" lIns="91440" tIns="45720" rIns="91440" bIns="45720" anchor="t">
            <a:spAutoFit/>
          </a:bodyPr>
          <a:lstStyle/>
          <a:p>
            <a:pPr marL="0" indent="0">
              <a:buNone/>
            </a:pPr>
            <a:r>
              <a:rPr lang="it-IT" sz="1800" strike="noStrike" spc="-1" dirty="0">
                <a:latin typeface="Calibri Light" panose="020F0302020204030204" pitchFamily="34" charset="0"/>
                <a:cs typeface="Calibri Light" panose="020F0302020204030204" pitchFamily="34" charset="0"/>
              </a:rPr>
              <a:t>Per compilare il LA al meglio:</a:t>
            </a:r>
          </a:p>
          <a:p>
            <a:pPr marL="431800" indent="-323850">
              <a:spcBef>
                <a:spcPts val="1417"/>
              </a:spcBef>
              <a:buClr>
                <a:srgbClr val="000000"/>
              </a:buClr>
              <a:buSzPct val="45000"/>
              <a:buFont typeface="Wingdings" charset="2"/>
              <a:buChar char=""/>
            </a:pPr>
            <a:r>
              <a:rPr lang="it-IT" spc="-1" dirty="0">
                <a:solidFill>
                  <a:srgbClr val="000000"/>
                </a:solidFill>
                <a:latin typeface="Calibri Light" panose="020F0302020204030204" pitchFamily="34" charset="0"/>
                <a:cs typeface="Calibri Light" panose="020F0302020204030204" pitchFamily="34" charset="0"/>
              </a:rPr>
              <a:t>è indispensabile sia il lavoro preparatorio da parte dello studente, che l’interazione con la persona delegata dal Consiglio di Corso di Studio</a:t>
            </a:r>
          </a:p>
          <a:p>
            <a:pPr marL="431800" indent="-323850">
              <a:spcBef>
                <a:spcPts val="1417"/>
              </a:spcBef>
              <a:buClr>
                <a:srgbClr val="000000"/>
              </a:buClr>
              <a:buSzPct val="45000"/>
              <a:buFont typeface="Wingdings" charset="2"/>
              <a:buChar char=""/>
            </a:pPr>
            <a:r>
              <a:rPr lang="it-IT" spc="-1" dirty="0">
                <a:solidFill>
                  <a:srgbClr val="000000"/>
                </a:solidFill>
                <a:latin typeface="Calibri Light" panose="020F0302020204030204" pitchFamily="34" charset="0"/>
                <a:cs typeface="Calibri Light" panose="020F0302020204030204" pitchFamily="34" charset="0"/>
              </a:rPr>
              <a:t>le indicazioni sui contenuti (soprattutto quelle che implicano un certo margine di flessibilità) di seguito fornite sono valide unicamente per i </a:t>
            </a:r>
            <a:r>
              <a:rPr lang="it-IT" spc="-1" dirty="0" err="1">
                <a:solidFill>
                  <a:srgbClr val="000000"/>
                </a:solidFill>
                <a:latin typeface="Calibri Light" panose="020F0302020204030204" pitchFamily="34" charset="0"/>
                <a:cs typeface="Calibri Light" panose="020F0302020204030204" pitchFamily="34" charset="0"/>
              </a:rPr>
              <a:t>CdS</a:t>
            </a:r>
            <a:r>
              <a:rPr lang="it-IT" spc="-1" dirty="0">
                <a:solidFill>
                  <a:srgbClr val="000000"/>
                </a:solidFill>
                <a:latin typeface="Calibri Light" panose="020F0302020204030204" pitchFamily="34" charset="0"/>
                <a:cs typeface="Calibri Light" panose="020F0302020204030204" pitchFamily="34" charset="0"/>
              </a:rPr>
              <a:t> in Ingegneria Informatica</a:t>
            </a:r>
          </a:p>
          <a:p>
            <a:pPr marL="107950">
              <a:spcBef>
                <a:spcPts val="1417"/>
              </a:spcBef>
              <a:buClr>
                <a:srgbClr val="000000"/>
              </a:buClr>
              <a:buSzPct val="45000"/>
            </a:pPr>
            <a:endParaRPr lang="it-IT" b="1" strike="noStrike" spc="-1" dirty="0">
              <a:solidFill>
                <a:srgbClr val="000000"/>
              </a:solidFill>
              <a:latin typeface="Calibri Light" panose="020F0302020204030204" pitchFamily="34" charset="0"/>
              <a:cs typeface="Calibri Light" panose="020F0302020204030204" pitchFamily="34" charset="0"/>
            </a:endParaRPr>
          </a:p>
          <a:p>
            <a:pPr marL="107950">
              <a:spcBef>
                <a:spcPts val="1417"/>
              </a:spcBef>
              <a:buClr>
                <a:srgbClr val="000000"/>
              </a:buClr>
              <a:buSzPct val="45000"/>
            </a:pPr>
            <a:r>
              <a:rPr lang="it-IT" b="1" strike="noStrike" spc="-1" dirty="0">
                <a:solidFill>
                  <a:srgbClr val="000000"/>
                </a:solidFill>
                <a:latin typeface="Calibri Light" panose="020F0302020204030204" pitchFamily="34" charset="0"/>
                <a:cs typeface="Calibri Light" panose="020F0302020204030204" pitchFamily="34" charset="0"/>
              </a:rPr>
              <a:t>Istruzioni base:</a:t>
            </a:r>
          </a:p>
          <a:p>
            <a:pPr marL="431800" indent="-32385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1 semestre = 30 CFU</a:t>
            </a:r>
          </a:p>
          <a:p>
            <a:pPr marL="431800" indent="-323850">
              <a:spcBef>
                <a:spcPts val="1417"/>
              </a:spcBef>
              <a:buClr>
                <a:srgbClr val="000000"/>
              </a:buClr>
              <a:buSzPct val="45000"/>
              <a:buFont typeface="Wingdings" charset="2"/>
              <a:buChar char=""/>
            </a:pPr>
            <a:r>
              <a:rPr lang="it-IT" b="1" strike="noStrike" spc="-1" dirty="0">
                <a:solidFill>
                  <a:srgbClr val="C9211E"/>
                </a:solidFill>
                <a:latin typeface="Calibri Light"/>
                <a:cs typeface="Calibri Light"/>
              </a:rPr>
              <a:t>LA più ridotto = rallentamento di carriera</a:t>
            </a:r>
            <a:r>
              <a:rPr lang="it-IT" b="1" strike="noStrike" spc="-1" dirty="0">
                <a:solidFill>
                  <a:srgbClr val="000000"/>
                </a:solidFill>
                <a:latin typeface="Calibri Light"/>
                <a:cs typeface="Calibri Light"/>
              </a:rPr>
              <a:t>: </a:t>
            </a:r>
            <a:endParaRPr lang="it-IT" b="1" spc="-1" dirty="0">
              <a:solidFill>
                <a:srgbClr val="000000"/>
              </a:solidFill>
              <a:latin typeface="Calibri Light"/>
              <a:cs typeface="Calibri Light"/>
            </a:endParaRPr>
          </a:p>
          <a:p>
            <a:pPr marL="431800" indent="-323850">
              <a:spcBef>
                <a:spcPts val="1417"/>
              </a:spcBef>
              <a:buClr>
                <a:srgbClr val="000000"/>
              </a:buClr>
              <a:buSzPct val="45000"/>
              <a:buFont typeface="Wingdings" charset="2"/>
              <a:buChar char=""/>
            </a:pPr>
            <a:r>
              <a:rPr lang="it-IT" b="0" strike="noStrike" spc="-1" dirty="0">
                <a:solidFill>
                  <a:srgbClr val="000000"/>
                </a:solidFill>
                <a:latin typeface="Calibri Light"/>
                <a:cs typeface="Calibri Light"/>
              </a:rPr>
              <a:t>Un LA più ampio è meglio: potrebbe essere insostenibile, ma se non si superano alcuni esami non succede niente</a:t>
            </a:r>
            <a:r>
              <a:rPr lang="it-IT" spc="-1" dirty="0">
                <a:solidFill>
                  <a:srgbClr val="000000"/>
                </a:solidFill>
                <a:latin typeface="Calibri Light"/>
                <a:cs typeface="Calibri Light"/>
              </a:rPr>
              <a:t> </a:t>
            </a:r>
            <a:r>
              <a:rPr lang="it-IT" b="0" strike="noStrike" spc="-1" dirty="0">
                <a:solidFill>
                  <a:srgbClr val="000000"/>
                </a:solidFill>
                <a:latin typeface="Calibri Light"/>
                <a:cs typeface="Calibri Light"/>
              </a:rPr>
              <a:t> → sovrabbondanza di attività = maggiore libertà d’azione</a:t>
            </a:r>
            <a:endParaRPr lang="it-IT"/>
          </a:p>
          <a:p>
            <a:pPr marL="1295400" lvl="2" indent="-287655">
              <a:spcBef>
                <a:spcPts val="850"/>
              </a:spcBef>
              <a:buClr>
                <a:srgbClr val="000000"/>
              </a:buClr>
              <a:buSzPct val="45000"/>
              <a:buFont typeface="Wingdings" panose="05000000000000000000" pitchFamily="2" charset="2"/>
              <a:buChar char="§"/>
            </a:pPr>
            <a:r>
              <a:rPr lang="it-IT" b="0" strike="noStrike" spc="-1" dirty="0">
                <a:solidFill>
                  <a:srgbClr val="000000"/>
                </a:solidFill>
                <a:latin typeface="Calibri Light" panose="020F0302020204030204" pitchFamily="34" charset="0"/>
                <a:cs typeface="Calibri Light" panose="020F0302020204030204" pitchFamily="34" charset="0"/>
              </a:rPr>
              <a:t>“Piano B” già pronto in caso di sovrapposizioni, cancellazioni, ...</a:t>
            </a:r>
          </a:p>
          <a:p>
            <a:pPr marL="1295400" lvl="2" indent="-287655">
              <a:spcBef>
                <a:spcPts val="850"/>
              </a:spcBef>
              <a:buClr>
                <a:srgbClr val="000000"/>
              </a:buClr>
              <a:buSzPct val="45000"/>
              <a:buFont typeface="Wingdings" panose="05000000000000000000" pitchFamily="2" charset="2"/>
              <a:buChar char="§"/>
            </a:pPr>
            <a:r>
              <a:rPr lang="it-IT" b="0" strike="noStrike" spc="-1" dirty="0">
                <a:solidFill>
                  <a:srgbClr val="000000"/>
                </a:solidFill>
                <a:latin typeface="Calibri Light" panose="020F0302020204030204" pitchFamily="34" charset="0"/>
                <a:cs typeface="Calibri Light" panose="020F0302020204030204" pitchFamily="34" charset="0"/>
              </a:rPr>
              <a:t>Vincolo da verificare: alcuni atenei stranieri pongono limiti superiori di CFU in fase di iscrizione</a:t>
            </a:r>
          </a:p>
          <a:p>
            <a:endParaRPr lang="it-IT" sz="1800" b="0" strike="noStrike" spc="-1"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79640" y="353350"/>
            <a:ext cx="11232720" cy="647640"/>
          </a:xfrm>
          <a:prstGeom prst="rect">
            <a:avLst/>
          </a:prstGeom>
          <a:noFill/>
          <a:ln>
            <a:noFill/>
          </a:ln>
        </p:spPr>
        <p:txBody>
          <a:bodyPr lIns="90000" tIns="45000" rIns="90000" bIns="45000" anchor="t">
            <a:noAutofit/>
          </a:bodyPr>
          <a:lstStyle>
            <a:defPPr>
              <a:defRPr lang="it-IT"/>
            </a:defPPr>
            <a:lvl1pPr indent="-324000">
              <a:lnSpc>
                <a:spcPts val="2200"/>
              </a:lnSpc>
              <a:spcBef>
                <a:spcPts val="479"/>
              </a:spcBef>
              <a:tabLst>
                <a:tab pos="0" algn="l"/>
              </a:tabLst>
              <a:defRPr sz="2800" b="1" spc="-1">
                <a:solidFill>
                  <a:srgbClr val="000000"/>
                </a:solidFill>
                <a:latin typeface="Calibri Light" panose="020F0302020204030204" pitchFamily="34" charset="0"/>
                <a:cs typeface="Calibri Light" panose="020F0302020204030204" pitchFamily="34" charset="0"/>
              </a:defRPr>
            </a:lvl1pPr>
          </a:lstStyle>
          <a:p>
            <a:pPr indent="-323850"/>
            <a:r>
              <a:rPr lang="it-IT" sz="3200" dirty="0">
                <a:latin typeface="Calibri Light"/>
                <a:cs typeface="Calibri Light"/>
              </a:rPr>
              <a:t>Linee Guida per Compilare un LA Efficace – Struttura Base</a:t>
            </a:r>
            <a:endParaRPr lang="en-US" dirty="0">
              <a:latin typeface="Calibri Light"/>
              <a:cs typeface="Calibri Light"/>
            </a:endParaRPr>
          </a:p>
        </p:txBody>
      </p:sp>
      <p:sp>
        <p:nvSpPr>
          <p:cNvPr id="160" name="TextShape 2"/>
          <p:cNvSpPr txBox="1"/>
          <p:nvPr/>
        </p:nvSpPr>
        <p:spPr>
          <a:xfrm>
            <a:off x="527040" y="1269000"/>
            <a:ext cx="11232720" cy="4464000"/>
          </a:xfrm>
          <a:prstGeom prst="rect">
            <a:avLst/>
          </a:prstGeom>
          <a:noFill/>
          <a:ln>
            <a:noFill/>
          </a:ln>
        </p:spPr>
        <p:txBody>
          <a:bodyPr lIns="90000" tIns="45000" rIns="90000" bIns="45000">
            <a:noAutofit/>
          </a:bodyPr>
          <a:lstStyle/>
          <a:p>
            <a:pPr marL="432000" indent="-324000">
              <a:lnSpc>
                <a:spcPct val="100000"/>
              </a:lnSpc>
              <a:spcBef>
                <a:spcPts val="28"/>
              </a:spcBef>
              <a:spcAft>
                <a:spcPts val="283"/>
              </a:spcAft>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Il LA è articolato in </a:t>
            </a:r>
            <a:r>
              <a:rPr lang="it-IT" b="1" strike="noStrike" spc="-1" dirty="0">
                <a:solidFill>
                  <a:srgbClr val="2A6099"/>
                </a:solidFill>
                <a:latin typeface="Calibri Light" panose="020F0302020204030204" pitchFamily="34" charset="0"/>
                <a:cs typeface="Calibri Light" panose="020F0302020204030204" pitchFamily="34" charset="0"/>
              </a:rPr>
              <a:t>gruppi di corrispondenza</a:t>
            </a:r>
            <a:endParaRPr lang="it-IT" b="1" strike="noStrike" spc="-1" dirty="0">
              <a:solidFill>
                <a:srgbClr val="000000"/>
              </a:solidFill>
              <a:latin typeface="Calibri Light" panose="020F0302020204030204" pitchFamily="34" charset="0"/>
              <a:cs typeface="Calibri Light" panose="020F0302020204030204" pitchFamily="34" charset="0"/>
            </a:endParaRPr>
          </a:p>
          <a:p>
            <a:pPr marL="864000" lvl="1" indent="-324000">
              <a:spcBef>
                <a:spcPts val="28"/>
              </a:spcBef>
              <a:spcAft>
                <a:spcPts val="283"/>
              </a:spcAft>
              <a:buClr>
                <a:srgbClr val="000000"/>
              </a:buClr>
              <a:buSzPct val="75000"/>
              <a:buFont typeface="Symbol" charset="2"/>
              <a:buChar char=""/>
            </a:pPr>
            <a:r>
              <a:rPr lang="it-IT" b="0" strike="noStrike" spc="-1" dirty="0">
                <a:solidFill>
                  <a:srgbClr val="000000"/>
                </a:solidFill>
                <a:latin typeface="Calibri Light" panose="020F0302020204030204" pitchFamily="34" charset="0"/>
                <a:cs typeface="Calibri Light" panose="020F0302020204030204" pitchFamily="34" charset="0"/>
              </a:rPr>
              <a:t>idealmente ogni gruppo contiene una corrispondenza </a:t>
            </a:r>
            <a:br>
              <a:rPr dirty="0">
                <a:latin typeface="Calibri Light" panose="020F0302020204030204" pitchFamily="34" charset="0"/>
                <a:cs typeface="Calibri Light" panose="020F0302020204030204" pitchFamily="34" charset="0"/>
              </a:rPr>
            </a:br>
            <a:r>
              <a:rPr lang="it-IT" b="0" strike="noStrike" spc="-1" dirty="0">
                <a:solidFill>
                  <a:srgbClr val="000000"/>
                </a:solidFill>
                <a:latin typeface="Calibri Light" panose="020F0302020204030204" pitchFamily="34" charset="0"/>
                <a:cs typeface="Calibri Light" panose="020F0302020204030204" pitchFamily="34" charset="0"/>
              </a:rPr>
              <a:t>”un esame svolto all’estero → un esame riconosciuto in Italia”</a:t>
            </a:r>
          </a:p>
          <a:p>
            <a:pPr marL="864000" lvl="1" indent="-324000">
              <a:spcBef>
                <a:spcPts val="28"/>
              </a:spcBef>
              <a:spcAft>
                <a:spcPts val="283"/>
              </a:spcAft>
              <a:buClr>
                <a:srgbClr val="000000"/>
              </a:buClr>
              <a:buSzPct val="75000"/>
              <a:buFont typeface="Symbol" charset="2"/>
              <a:buChar char=""/>
            </a:pPr>
            <a:r>
              <a:rPr lang="it-IT" b="0" strike="noStrike" spc="-1" dirty="0">
                <a:solidFill>
                  <a:srgbClr val="000000"/>
                </a:solidFill>
                <a:latin typeface="Calibri Light" panose="020F0302020204030204" pitchFamily="34" charset="0"/>
                <a:cs typeface="Calibri Light" panose="020F0302020204030204" pitchFamily="34" charset="0"/>
              </a:rPr>
              <a:t>la corrispondenza “molti a molti” è possibile, e a volte necessaria per salvaguardare la coerenza dei contenuti formativi di cui si chiede il riconoscimento</a:t>
            </a:r>
          </a:p>
          <a:p>
            <a:pPr marL="1296000" lvl="2" indent="-288000">
              <a:spcBef>
                <a:spcPts val="28"/>
              </a:spcBef>
              <a:spcAft>
                <a:spcPts val="850"/>
              </a:spcAft>
              <a:buClr>
                <a:srgbClr val="000000"/>
              </a:buClr>
              <a:buSzPct val="45000"/>
              <a:buFont typeface="Wingdings" charset="2"/>
              <a:buChar char=""/>
            </a:pPr>
            <a:r>
              <a:rPr lang="it-IT" b="0" strike="noStrike" spc="-1" dirty="0">
                <a:solidFill>
                  <a:srgbClr val="000000"/>
                </a:solidFill>
                <a:latin typeface="Calibri Light" panose="020F0302020204030204" pitchFamily="34" charset="0"/>
                <a:cs typeface="Calibri Light" panose="020F0302020204030204" pitchFamily="34" charset="0"/>
              </a:rPr>
              <a:t>cosa succede se uno degli esami del gruppo non viene superato?</a:t>
            </a:r>
            <a:br>
              <a:rPr dirty="0">
                <a:latin typeface="Calibri Light" panose="020F0302020204030204" pitchFamily="34" charset="0"/>
                <a:cs typeface="Calibri Light" panose="020F0302020204030204" pitchFamily="34" charset="0"/>
              </a:rPr>
            </a:br>
            <a:r>
              <a:rPr lang="it-IT" b="0" strike="noStrike" spc="-1" dirty="0">
                <a:solidFill>
                  <a:srgbClr val="000000"/>
                </a:solidFill>
                <a:latin typeface="Calibri Light" panose="020F0302020204030204" pitchFamily="34" charset="0"/>
                <a:cs typeface="Calibri Light" panose="020F0302020204030204" pitchFamily="34" charset="0"/>
              </a:rPr>
              <a:t>→ </a:t>
            </a:r>
            <a:r>
              <a:rPr lang="it-IT" b="0" u="sng" strike="noStrike" spc="-1" dirty="0">
                <a:solidFill>
                  <a:srgbClr val="000000"/>
                </a:solidFill>
                <a:uFillTx/>
                <a:latin typeface="Calibri Light" panose="020F0302020204030204" pitchFamily="34" charset="0"/>
                <a:cs typeface="Calibri Light" panose="020F0302020204030204" pitchFamily="34" charset="0"/>
              </a:rPr>
              <a:t>per quel gruppo</a:t>
            </a:r>
            <a:r>
              <a:rPr lang="it-IT" b="0" strike="noStrike" spc="-1" dirty="0">
                <a:solidFill>
                  <a:srgbClr val="000000"/>
                </a:solidFill>
                <a:latin typeface="Calibri Light" panose="020F0302020204030204" pitchFamily="34" charset="0"/>
                <a:cs typeface="Calibri Light" panose="020F0302020204030204" pitchFamily="34" charset="0"/>
              </a:rPr>
              <a:t> il contratto “decade”, ed è da ridiscutere</a:t>
            </a:r>
          </a:p>
          <a:p>
            <a:pPr marL="432000" indent="-324000">
              <a:spcBef>
                <a:spcPts val="28"/>
              </a:spcBef>
              <a:spcAft>
                <a:spcPts val="283"/>
              </a:spcAft>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Vincoli</a:t>
            </a:r>
          </a:p>
          <a:p>
            <a:pPr marL="864000" lvl="1" indent="-324000">
              <a:spcBef>
                <a:spcPts val="28"/>
              </a:spcBef>
              <a:spcAft>
                <a:spcPts val="283"/>
              </a:spcAft>
              <a:buClr>
                <a:srgbClr val="000000"/>
              </a:buClr>
              <a:buSzPct val="75000"/>
              <a:buFont typeface="Symbol" charset="2"/>
              <a:buChar char=""/>
            </a:pPr>
            <a:r>
              <a:rPr lang="it-IT" b="0" strike="noStrike" spc="-1" dirty="0">
                <a:solidFill>
                  <a:srgbClr val="2A6099"/>
                </a:solidFill>
                <a:latin typeface="Calibri Light" panose="020F0302020204030204" pitchFamily="34" charset="0"/>
                <a:cs typeface="Calibri Light" panose="020F0302020204030204" pitchFamily="34" charset="0"/>
              </a:rPr>
              <a:t>Corrispondenza dei contenuti</a:t>
            </a:r>
            <a:r>
              <a:rPr lang="it-IT" b="0" strike="noStrike" spc="-1" dirty="0">
                <a:solidFill>
                  <a:srgbClr val="000000"/>
                </a:solidFill>
                <a:latin typeface="Calibri Light" panose="020F0302020204030204" pitchFamily="34" charset="0"/>
                <a:cs typeface="Calibri Light" panose="020F0302020204030204" pitchFamily="34" charset="0"/>
              </a:rPr>
              <a:t>  - Il programma dei corsi frequentati all’estero deve coprire sostanzialmente i contenuti dei corsi </a:t>
            </a:r>
            <a:r>
              <a:rPr lang="it-IT" b="0" strike="noStrike" spc="-1" dirty="0" err="1">
                <a:solidFill>
                  <a:srgbClr val="000000"/>
                </a:solidFill>
                <a:latin typeface="Calibri Light" panose="020F0302020204030204" pitchFamily="34" charset="0"/>
                <a:cs typeface="Calibri Light" panose="020F0302020204030204" pitchFamily="34" charset="0"/>
              </a:rPr>
              <a:t>Unibo</a:t>
            </a:r>
            <a:r>
              <a:rPr lang="it-IT" b="0" strike="noStrike" spc="-1" dirty="0">
                <a:solidFill>
                  <a:srgbClr val="000000"/>
                </a:solidFill>
                <a:latin typeface="Calibri Light" panose="020F0302020204030204" pitchFamily="34" charset="0"/>
                <a:cs typeface="Calibri Light" panose="020F0302020204030204" pitchFamily="34" charset="0"/>
              </a:rPr>
              <a:t> di cui si chiede il riconoscimento </a:t>
            </a:r>
          </a:p>
          <a:p>
            <a:pPr marL="864000" lvl="1" indent="-324000">
              <a:spcBef>
                <a:spcPts val="28"/>
              </a:spcBef>
              <a:spcAft>
                <a:spcPts val="850"/>
              </a:spcAft>
              <a:buClr>
                <a:srgbClr val="000000"/>
              </a:buClr>
              <a:buSzPct val="75000"/>
              <a:buFont typeface="Symbol" charset="2"/>
              <a:buChar char=""/>
            </a:pPr>
            <a:r>
              <a:rPr lang="it-IT" b="0" strike="noStrike" spc="-1" dirty="0">
                <a:solidFill>
                  <a:srgbClr val="2A6099"/>
                </a:solidFill>
                <a:latin typeface="Calibri Light" panose="020F0302020204030204" pitchFamily="34" charset="0"/>
                <a:cs typeface="Calibri Light" panose="020F0302020204030204" pitchFamily="34" charset="0"/>
              </a:rPr>
              <a:t>Bilanciamento quantitativo complessivo</a:t>
            </a:r>
            <a:r>
              <a:rPr lang="it-IT" b="0" strike="noStrike" spc="-1" dirty="0">
                <a:solidFill>
                  <a:srgbClr val="000000"/>
                </a:solidFill>
                <a:latin typeface="Calibri Light" panose="020F0302020204030204" pitchFamily="34" charset="0"/>
                <a:cs typeface="Calibri Light" panose="020F0302020204030204" pitchFamily="34" charset="0"/>
              </a:rPr>
              <a:t> - </a:t>
            </a:r>
            <a:r>
              <a:rPr lang="it-IT" b="0" strike="noStrike" spc="-1" dirty="0">
                <a:solidFill>
                  <a:srgbClr val="000000"/>
                </a:solidFill>
                <a:latin typeface="Calibri Light" panose="020F0302020204030204" pitchFamily="34" charset="0"/>
                <a:ea typeface="Noto Sans CJK SC"/>
                <a:cs typeface="Calibri Light" panose="020F0302020204030204" pitchFamily="34" charset="0"/>
              </a:rPr>
              <a:t>i </a:t>
            </a:r>
            <a:r>
              <a:rPr lang="it-IT" b="0" strike="noStrike" spc="-1" dirty="0">
                <a:solidFill>
                  <a:srgbClr val="000000"/>
                </a:solidFill>
                <a:latin typeface="Calibri Light" panose="020F0302020204030204" pitchFamily="34" charset="0"/>
                <a:cs typeface="Calibri Light" panose="020F0302020204030204" pitchFamily="34" charset="0"/>
              </a:rPr>
              <a:t>totali dei crediti acquisiti all’estero e di quelli di cui si chiede il riconoscimento devono essere molto vicini (1-2 CFU di scarto) </a:t>
            </a:r>
          </a:p>
          <a:p>
            <a:pPr marL="432000" indent="-324000">
              <a:spcBef>
                <a:spcPts val="28"/>
              </a:spcBef>
              <a:spcAft>
                <a:spcPts val="283"/>
              </a:spcAft>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Opportunità</a:t>
            </a:r>
          </a:p>
          <a:p>
            <a:pPr marL="864000" lvl="1" indent="-324000">
              <a:spcBef>
                <a:spcPts val="28"/>
              </a:spcBef>
              <a:spcAft>
                <a:spcPts val="283"/>
              </a:spcAft>
              <a:buClr>
                <a:srgbClr val="000000"/>
              </a:buClr>
              <a:buSzPct val="75000"/>
              <a:buFont typeface="Symbol" charset="2"/>
              <a:buChar char=""/>
            </a:pPr>
            <a:r>
              <a:rPr lang="it-IT" b="0" strike="noStrike" spc="-1" dirty="0">
                <a:solidFill>
                  <a:srgbClr val="2A6099"/>
                </a:solidFill>
                <a:latin typeface="Calibri Light" panose="020F0302020204030204" pitchFamily="34" charset="0"/>
                <a:cs typeface="Calibri Light" panose="020F0302020204030204" pitchFamily="34" charset="0"/>
              </a:rPr>
              <a:t>Compensazioni</a:t>
            </a:r>
            <a:r>
              <a:rPr lang="it-IT" b="0" strike="noStrike" spc="-1" dirty="0">
                <a:solidFill>
                  <a:srgbClr val="000000"/>
                </a:solidFill>
                <a:latin typeface="Calibri Light" panose="020F0302020204030204" pitchFamily="34" charset="0"/>
                <a:cs typeface="Calibri Light" panose="020F0302020204030204" pitchFamily="34" charset="0"/>
              </a:rPr>
              <a:t> - sono ammessi lievi sbilanciamenti in un gruppo, tra crediti acquisiti e crediti richiesti, a patto di compensarli in altri gruppi per bilanciare il totale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566552" y="497000"/>
            <a:ext cx="11232720" cy="647640"/>
          </a:xfrm>
          <a:prstGeom prst="rect">
            <a:avLst/>
          </a:prstGeom>
          <a:noFill/>
          <a:ln>
            <a:noFill/>
          </a:ln>
        </p:spPr>
        <p:txBody>
          <a:bodyPr lIns="90000" tIns="45000" rIns="90000" bIns="45000" anchor="t">
            <a:noAutofit/>
          </a:bodyPr>
          <a:lstStyle>
            <a:defPPr>
              <a:defRPr lang="it-IT"/>
            </a:defPPr>
            <a:lvl1pPr indent="-324000">
              <a:lnSpc>
                <a:spcPts val="2200"/>
              </a:lnSpc>
              <a:spcBef>
                <a:spcPts val="479"/>
              </a:spcBef>
              <a:tabLst>
                <a:tab pos="0" algn="l"/>
              </a:tabLst>
              <a:defRPr sz="2800" b="1" spc="-1">
                <a:solidFill>
                  <a:srgbClr val="000000"/>
                </a:solidFill>
                <a:latin typeface="Calibri Light" panose="020F0302020204030204" pitchFamily="34" charset="0"/>
                <a:cs typeface="Calibri Light" panose="020F0302020204030204" pitchFamily="34" charset="0"/>
              </a:defRPr>
            </a:lvl1pPr>
          </a:lstStyle>
          <a:p>
            <a:pPr indent="-323850"/>
            <a:r>
              <a:rPr lang="it-IT" sz="3200" dirty="0">
                <a:latin typeface="Calibri Light"/>
                <a:cs typeface="Calibri Light"/>
              </a:rPr>
              <a:t>Esempi di Gruppi di Corrispondenza</a:t>
            </a:r>
            <a:endParaRPr lang="en-US" dirty="0">
              <a:latin typeface="Calibri Light"/>
              <a:cs typeface="Calibri Light"/>
            </a:endParaRPr>
          </a:p>
        </p:txBody>
      </p:sp>
      <p:pic>
        <p:nvPicPr>
          <p:cNvPr id="162" name="Immagine 161"/>
          <p:cNvPicPr/>
          <p:nvPr/>
        </p:nvPicPr>
        <p:blipFill>
          <a:blip r:embed="rId2"/>
          <a:stretch/>
        </p:blipFill>
        <p:spPr>
          <a:xfrm>
            <a:off x="504000" y="1728000"/>
            <a:ext cx="11353320" cy="2523600"/>
          </a:xfrm>
          <a:prstGeom prst="rect">
            <a:avLst/>
          </a:prstGeom>
          <a:ln>
            <a:noFill/>
          </a:ln>
        </p:spPr>
      </p:pic>
      <p:pic>
        <p:nvPicPr>
          <p:cNvPr id="163" name="Immagine 162"/>
          <p:cNvPicPr/>
          <p:nvPr/>
        </p:nvPicPr>
        <p:blipFill>
          <a:blip r:embed="rId3"/>
          <a:stretch/>
        </p:blipFill>
        <p:spPr>
          <a:xfrm>
            <a:off x="574200" y="4392000"/>
            <a:ext cx="11305800" cy="1399680"/>
          </a:xfrm>
          <a:prstGeom prst="rect">
            <a:avLst/>
          </a:prstGeom>
          <a:ln>
            <a:noFill/>
          </a:ln>
        </p:spPr>
      </p:pic>
      <p:sp>
        <p:nvSpPr>
          <p:cNvPr id="164" name="CustomShape 2"/>
          <p:cNvSpPr/>
          <p:nvPr/>
        </p:nvSpPr>
        <p:spPr>
          <a:xfrm>
            <a:off x="4968000" y="2412000"/>
            <a:ext cx="1296000" cy="1872000"/>
          </a:xfrm>
          <a:prstGeom prst="ellipse">
            <a:avLst/>
          </a:prstGeom>
          <a:noFill/>
          <a:ln w="36000">
            <a:solidFill>
              <a:srgbClr val="813709"/>
            </a:solidFill>
            <a:prstDash val="sysDot"/>
            <a:round/>
          </a:ln>
        </p:spPr>
        <p:style>
          <a:lnRef idx="0">
            <a:scrgbClr r="0" g="0" b="0"/>
          </a:lnRef>
          <a:fillRef idx="0">
            <a:scrgbClr r="0" g="0" b="0"/>
          </a:fillRef>
          <a:effectRef idx="0">
            <a:scrgbClr r="0" g="0" b="0"/>
          </a:effectRef>
          <a:fontRef idx="minor"/>
        </p:style>
        <p:txBody>
          <a:bodyPr/>
          <a:lstStyle/>
          <a:p>
            <a:endParaRPr lang="it-IT"/>
          </a:p>
        </p:txBody>
      </p:sp>
      <p:sp>
        <p:nvSpPr>
          <p:cNvPr id="165" name="CustomShape 3"/>
          <p:cNvSpPr/>
          <p:nvPr/>
        </p:nvSpPr>
        <p:spPr>
          <a:xfrm>
            <a:off x="10656360" y="2412360"/>
            <a:ext cx="1296000" cy="1872000"/>
          </a:xfrm>
          <a:prstGeom prst="ellipse">
            <a:avLst/>
          </a:prstGeom>
          <a:noFill/>
          <a:ln w="36000">
            <a:solidFill>
              <a:srgbClr val="813709"/>
            </a:solidFill>
            <a:prstDash val="sysDot"/>
            <a:round/>
          </a:ln>
        </p:spPr>
        <p:style>
          <a:lnRef idx="0">
            <a:scrgbClr r="0" g="0" b="0"/>
          </a:lnRef>
          <a:fillRef idx="0">
            <a:scrgbClr r="0" g="0" b="0"/>
          </a:fillRef>
          <a:effectRef idx="0">
            <a:scrgbClr r="0" g="0" b="0"/>
          </a:effectRef>
          <a:fontRef idx="minor"/>
        </p:style>
        <p:txBody>
          <a:bodyPr/>
          <a:lstStyle/>
          <a:p>
            <a:endParaRPr lang="it-IT"/>
          </a:p>
        </p:txBody>
      </p:sp>
      <p:sp>
        <p:nvSpPr>
          <p:cNvPr id="166" name="CustomShape 4"/>
          <p:cNvSpPr/>
          <p:nvPr/>
        </p:nvSpPr>
        <p:spPr>
          <a:xfrm>
            <a:off x="7704000" y="2764800"/>
            <a:ext cx="1547640" cy="331200"/>
          </a:xfrm>
          <a:custGeom>
            <a:avLst/>
            <a:gdLst/>
            <a:ahLst/>
            <a:cxnLst/>
            <a:rect l="0" t="0" r="r" b="b"/>
            <a:pathLst>
              <a:path w="4301" h="922">
                <a:moveTo>
                  <a:pt x="153" y="0"/>
                </a:moveTo>
                <a:lnTo>
                  <a:pt x="154" y="0"/>
                </a:lnTo>
                <a:cubicBezTo>
                  <a:pt x="127" y="0"/>
                  <a:pt x="100" y="7"/>
                  <a:pt x="77" y="21"/>
                </a:cubicBezTo>
                <a:cubicBezTo>
                  <a:pt x="53" y="34"/>
                  <a:pt x="34" y="53"/>
                  <a:pt x="21" y="77"/>
                </a:cubicBezTo>
                <a:cubicBezTo>
                  <a:pt x="7" y="100"/>
                  <a:pt x="0" y="127"/>
                  <a:pt x="0" y="154"/>
                </a:cubicBezTo>
                <a:lnTo>
                  <a:pt x="0" y="767"/>
                </a:lnTo>
                <a:lnTo>
                  <a:pt x="0" y="768"/>
                </a:lnTo>
                <a:cubicBezTo>
                  <a:pt x="0" y="794"/>
                  <a:pt x="7" y="821"/>
                  <a:pt x="21" y="844"/>
                </a:cubicBezTo>
                <a:cubicBezTo>
                  <a:pt x="34" y="868"/>
                  <a:pt x="53" y="887"/>
                  <a:pt x="77" y="900"/>
                </a:cubicBezTo>
                <a:cubicBezTo>
                  <a:pt x="100" y="914"/>
                  <a:pt x="127" y="921"/>
                  <a:pt x="154" y="921"/>
                </a:cubicBezTo>
                <a:lnTo>
                  <a:pt x="4146" y="920"/>
                </a:lnTo>
                <a:lnTo>
                  <a:pt x="4147" y="921"/>
                </a:lnTo>
                <a:cubicBezTo>
                  <a:pt x="4173" y="921"/>
                  <a:pt x="4200" y="914"/>
                  <a:pt x="4223" y="900"/>
                </a:cubicBezTo>
                <a:cubicBezTo>
                  <a:pt x="4247" y="887"/>
                  <a:pt x="4266" y="868"/>
                  <a:pt x="4279" y="844"/>
                </a:cubicBezTo>
                <a:cubicBezTo>
                  <a:pt x="4293" y="821"/>
                  <a:pt x="4300" y="794"/>
                  <a:pt x="4300" y="768"/>
                </a:cubicBezTo>
                <a:lnTo>
                  <a:pt x="4300" y="153"/>
                </a:lnTo>
                <a:lnTo>
                  <a:pt x="4300" y="154"/>
                </a:lnTo>
                <a:lnTo>
                  <a:pt x="4300" y="154"/>
                </a:lnTo>
                <a:cubicBezTo>
                  <a:pt x="4300" y="127"/>
                  <a:pt x="4293" y="100"/>
                  <a:pt x="4279" y="77"/>
                </a:cubicBezTo>
                <a:cubicBezTo>
                  <a:pt x="4266" y="53"/>
                  <a:pt x="4247" y="34"/>
                  <a:pt x="4223" y="21"/>
                </a:cubicBezTo>
                <a:cubicBezTo>
                  <a:pt x="4200" y="7"/>
                  <a:pt x="4173" y="0"/>
                  <a:pt x="4147" y="0"/>
                </a:cubicBezTo>
                <a:lnTo>
                  <a:pt x="153" y="0"/>
                </a:lnTo>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solidFill>
                  <a:srgbClr val="813709"/>
                </a:solidFill>
                <a:latin typeface="Arial"/>
              </a:rPr>
              <a:t>Compensazione</a:t>
            </a:r>
          </a:p>
        </p:txBody>
      </p:sp>
      <p:sp>
        <p:nvSpPr>
          <p:cNvPr id="167" name="Line 5"/>
          <p:cNvSpPr/>
          <p:nvPr/>
        </p:nvSpPr>
        <p:spPr>
          <a:xfrm>
            <a:off x="9216000" y="2916000"/>
            <a:ext cx="1368000" cy="0"/>
          </a:xfrm>
          <a:prstGeom prst="line">
            <a:avLst/>
          </a:prstGeom>
          <a:ln>
            <a:solidFill>
              <a:srgbClr val="813709"/>
            </a:solidFill>
            <a:tailEnd type="triangle" w="med" len="med"/>
          </a:ln>
        </p:spPr>
        <p:style>
          <a:lnRef idx="0">
            <a:scrgbClr r="0" g="0" b="0"/>
          </a:lnRef>
          <a:fillRef idx="0">
            <a:scrgbClr r="0" g="0" b="0"/>
          </a:fillRef>
          <a:effectRef idx="0">
            <a:scrgbClr r="0" g="0" b="0"/>
          </a:effectRef>
          <a:fontRef idx="minor"/>
        </p:style>
        <p:txBody>
          <a:bodyPr/>
          <a:lstStyle/>
          <a:p>
            <a:endParaRPr lang="it-IT"/>
          </a:p>
        </p:txBody>
      </p:sp>
      <p:sp>
        <p:nvSpPr>
          <p:cNvPr id="168" name="Line 6"/>
          <p:cNvSpPr/>
          <p:nvPr/>
        </p:nvSpPr>
        <p:spPr>
          <a:xfrm flipH="1">
            <a:off x="6372000" y="2916000"/>
            <a:ext cx="1368000" cy="0"/>
          </a:xfrm>
          <a:prstGeom prst="line">
            <a:avLst/>
          </a:prstGeom>
          <a:ln>
            <a:solidFill>
              <a:srgbClr val="813709"/>
            </a:solidFill>
            <a:tailEnd type="triangle" w="med" len="med"/>
          </a:ln>
        </p:spPr>
        <p:style>
          <a:lnRef idx="0">
            <a:scrgbClr r="0" g="0" b="0"/>
          </a:lnRef>
          <a:fillRef idx="0">
            <a:scrgbClr r="0" g="0" b="0"/>
          </a:fillRef>
          <a:effectRef idx="0">
            <a:scrgbClr r="0" g="0" b="0"/>
          </a:effectRef>
          <a:fontRef idx="minor"/>
        </p:style>
        <p:txBody>
          <a:bodyPr/>
          <a:lstStyle/>
          <a:p>
            <a:endParaRPr lang="it-IT"/>
          </a:p>
        </p:txBody>
      </p:sp>
      <p:sp>
        <p:nvSpPr>
          <p:cNvPr id="169" name="CustomShape 7"/>
          <p:cNvSpPr/>
          <p:nvPr/>
        </p:nvSpPr>
        <p:spPr>
          <a:xfrm>
            <a:off x="1979280" y="1807920"/>
            <a:ext cx="2772720" cy="331200"/>
          </a:xfrm>
          <a:custGeom>
            <a:avLst/>
            <a:gdLst/>
            <a:ahLst/>
            <a:cxnLst/>
            <a:rect l="0" t="0" r="r" b="b"/>
            <a:pathLst>
              <a:path w="7704" h="922">
                <a:moveTo>
                  <a:pt x="153" y="0"/>
                </a:moveTo>
                <a:lnTo>
                  <a:pt x="154" y="0"/>
                </a:lnTo>
                <a:cubicBezTo>
                  <a:pt x="127" y="0"/>
                  <a:pt x="100" y="7"/>
                  <a:pt x="77" y="21"/>
                </a:cubicBezTo>
                <a:cubicBezTo>
                  <a:pt x="53" y="34"/>
                  <a:pt x="34" y="53"/>
                  <a:pt x="21" y="77"/>
                </a:cubicBezTo>
                <a:cubicBezTo>
                  <a:pt x="7" y="100"/>
                  <a:pt x="0" y="127"/>
                  <a:pt x="0" y="154"/>
                </a:cubicBezTo>
                <a:lnTo>
                  <a:pt x="0" y="767"/>
                </a:lnTo>
                <a:lnTo>
                  <a:pt x="0" y="768"/>
                </a:lnTo>
                <a:cubicBezTo>
                  <a:pt x="0" y="794"/>
                  <a:pt x="7" y="821"/>
                  <a:pt x="21" y="844"/>
                </a:cubicBezTo>
                <a:cubicBezTo>
                  <a:pt x="34" y="868"/>
                  <a:pt x="53" y="887"/>
                  <a:pt x="77" y="900"/>
                </a:cubicBezTo>
                <a:cubicBezTo>
                  <a:pt x="100" y="914"/>
                  <a:pt x="127" y="921"/>
                  <a:pt x="154" y="921"/>
                </a:cubicBezTo>
                <a:lnTo>
                  <a:pt x="7549" y="920"/>
                </a:lnTo>
                <a:lnTo>
                  <a:pt x="7550" y="921"/>
                </a:lnTo>
                <a:cubicBezTo>
                  <a:pt x="7576" y="921"/>
                  <a:pt x="7603" y="914"/>
                  <a:pt x="7626" y="900"/>
                </a:cubicBezTo>
                <a:cubicBezTo>
                  <a:pt x="7650" y="887"/>
                  <a:pt x="7669" y="868"/>
                  <a:pt x="7682" y="844"/>
                </a:cubicBezTo>
                <a:cubicBezTo>
                  <a:pt x="7696" y="821"/>
                  <a:pt x="7703" y="794"/>
                  <a:pt x="7703" y="768"/>
                </a:cubicBezTo>
                <a:lnTo>
                  <a:pt x="7703" y="153"/>
                </a:lnTo>
                <a:lnTo>
                  <a:pt x="7703" y="154"/>
                </a:lnTo>
                <a:lnTo>
                  <a:pt x="7703" y="154"/>
                </a:lnTo>
                <a:cubicBezTo>
                  <a:pt x="7703" y="127"/>
                  <a:pt x="7696" y="100"/>
                  <a:pt x="7682" y="77"/>
                </a:cubicBezTo>
                <a:cubicBezTo>
                  <a:pt x="7669" y="53"/>
                  <a:pt x="7650" y="34"/>
                  <a:pt x="7626" y="21"/>
                </a:cubicBezTo>
                <a:cubicBezTo>
                  <a:pt x="7603" y="7"/>
                  <a:pt x="7576" y="0"/>
                  <a:pt x="7550" y="0"/>
                </a:cubicBezTo>
                <a:lnTo>
                  <a:pt x="153" y="0"/>
                </a:lnTo>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solidFill>
                  <a:srgbClr val="813709"/>
                </a:solidFill>
                <a:latin typeface="Arial"/>
              </a:rPr>
              <a:t>Corrispondenza “molti a uno”</a:t>
            </a:r>
          </a:p>
        </p:txBody>
      </p:sp>
      <p:sp>
        <p:nvSpPr>
          <p:cNvPr id="170" name="CustomShape 8"/>
          <p:cNvSpPr/>
          <p:nvPr/>
        </p:nvSpPr>
        <p:spPr>
          <a:xfrm>
            <a:off x="1978920" y="3227040"/>
            <a:ext cx="2772720" cy="331200"/>
          </a:xfrm>
          <a:custGeom>
            <a:avLst/>
            <a:gdLst/>
            <a:ahLst/>
            <a:cxnLst/>
            <a:rect l="0" t="0" r="r" b="b"/>
            <a:pathLst>
              <a:path w="7704" h="922">
                <a:moveTo>
                  <a:pt x="153" y="0"/>
                </a:moveTo>
                <a:lnTo>
                  <a:pt x="154" y="0"/>
                </a:lnTo>
                <a:cubicBezTo>
                  <a:pt x="127" y="0"/>
                  <a:pt x="100" y="7"/>
                  <a:pt x="77" y="21"/>
                </a:cubicBezTo>
                <a:cubicBezTo>
                  <a:pt x="53" y="34"/>
                  <a:pt x="34" y="53"/>
                  <a:pt x="21" y="77"/>
                </a:cubicBezTo>
                <a:cubicBezTo>
                  <a:pt x="7" y="100"/>
                  <a:pt x="0" y="127"/>
                  <a:pt x="0" y="154"/>
                </a:cubicBezTo>
                <a:lnTo>
                  <a:pt x="0" y="767"/>
                </a:lnTo>
                <a:lnTo>
                  <a:pt x="0" y="768"/>
                </a:lnTo>
                <a:cubicBezTo>
                  <a:pt x="0" y="794"/>
                  <a:pt x="7" y="821"/>
                  <a:pt x="21" y="844"/>
                </a:cubicBezTo>
                <a:cubicBezTo>
                  <a:pt x="34" y="868"/>
                  <a:pt x="53" y="887"/>
                  <a:pt x="77" y="900"/>
                </a:cubicBezTo>
                <a:cubicBezTo>
                  <a:pt x="100" y="914"/>
                  <a:pt x="127" y="921"/>
                  <a:pt x="154" y="921"/>
                </a:cubicBezTo>
                <a:lnTo>
                  <a:pt x="7549" y="920"/>
                </a:lnTo>
                <a:lnTo>
                  <a:pt x="7550" y="921"/>
                </a:lnTo>
                <a:cubicBezTo>
                  <a:pt x="7576" y="921"/>
                  <a:pt x="7603" y="914"/>
                  <a:pt x="7626" y="900"/>
                </a:cubicBezTo>
                <a:cubicBezTo>
                  <a:pt x="7650" y="887"/>
                  <a:pt x="7669" y="868"/>
                  <a:pt x="7682" y="844"/>
                </a:cubicBezTo>
                <a:cubicBezTo>
                  <a:pt x="7696" y="821"/>
                  <a:pt x="7703" y="794"/>
                  <a:pt x="7703" y="768"/>
                </a:cubicBezTo>
                <a:lnTo>
                  <a:pt x="7703" y="153"/>
                </a:lnTo>
                <a:lnTo>
                  <a:pt x="7703" y="154"/>
                </a:lnTo>
                <a:lnTo>
                  <a:pt x="7703" y="154"/>
                </a:lnTo>
                <a:cubicBezTo>
                  <a:pt x="7703" y="127"/>
                  <a:pt x="7696" y="100"/>
                  <a:pt x="7682" y="77"/>
                </a:cubicBezTo>
                <a:cubicBezTo>
                  <a:pt x="7669" y="53"/>
                  <a:pt x="7650" y="34"/>
                  <a:pt x="7626" y="21"/>
                </a:cubicBezTo>
                <a:cubicBezTo>
                  <a:pt x="7603" y="7"/>
                  <a:pt x="7576" y="0"/>
                  <a:pt x="7550" y="0"/>
                </a:cubicBezTo>
                <a:lnTo>
                  <a:pt x="153" y="0"/>
                </a:lnTo>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solidFill>
                  <a:srgbClr val="813709"/>
                </a:solidFill>
                <a:latin typeface="Arial"/>
              </a:rPr>
              <a:t>Corrispondenza “uno a uno”</a:t>
            </a:r>
          </a:p>
        </p:txBody>
      </p:sp>
      <p:sp>
        <p:nvSpPr>
          <p:cNvPr id="171" name="CustomShape 9"/>
          <p:cNvSpPr/>
          <p:nvPr/>
        </p:nvSpPr>
        <p:spPr>
          <a:xfrm>
            <a:off x="1978920" y="4451040"/>
            <a:ext cx="2772720" cy="331200"/>
          </a:xfrm>
          <a:custGeom>
            <a:avLst/>
            <a:gdLst/>
            <a:ahLst/>
            <a:cxnLst/>
            <a:rect l="0" t="0" r="r" b="b"/>
            <a:pathLst>
              <a:path w="7704" h="922">
                <a:moveTo>
                  <a:pt x="153" y="0"/>
                </a:moveTo>
                <a:lnTo>
                  <a:pt x="154" y="0"/>
                </a:lnTo>
                <a:cubicBezTo>
                  <a:pt x="127" y="0"/>
                  <a:pt x="100" y="7"/>
                  <a:pt x="77" y="21"/>
                </a:cubicBezTo>
                <a:cubicBezTo>
                  <a:pt x="53" y="34"/>
                  <a:pt x="34" y="53"/>
                  <a:pt x="21" y="77"/>
                </a:cubicBezTo>
                <a:cubicBezTo>
                  <a:pt x="7" y="100"/>
                  <a:pt x="0" y="127"/>
                  <a:pt x="0" y="154"/>
                </a:cubicBezTo>
                <a:lnTo>
                  <a:pt x="0" y="767"/>
                </a:lnTo>
                <a:lnTo>
                  <a:pt x="0" y="768"/>
                </a:lnTo>
                <a:cubicBezTo>
                  <a:pt x="0" y="794"/>
                  <a:pt x="7" y="821"/>
                  <a:pt x="21" y="844"/>
                </a:cubicBezTo>
                <a:cubicBezTo>
                  <a:pt x="34" y="868"/>
                  <a:pt x="53" y="887"/>
                  <a:pt x="77" y="900"/>
                </a:cubicBezTo>
                <a:cubicBezTo>
                  <a:pt x="100" y="914"/>
                  <a:pt x="127" y="921"/>
                  <a:pt x="154" y="921"/>
                </a:cubicBezTo>
                <a:lnTo>
                  <a:pt x="7549" y="920"/>
                </a:lnTo>
                <a:lnTo>
                  <a:pt x="7550" y="921"/>
                </a:lnTo>
                <a:cubicBezTo>
                  <a:pt x="7576" y="921"/>
                  <a:pt x="7603" y="914"/>
                  <a:pt x="7626" y="900"/>
                </a:cubicBezTo>
                <a:cubicBezTo>
                  <a:pt x="7650" y="887"/>
                  <a:pt x="7669" y="868"/>
                  <a:pt x="7682" y="844"/>
                </a:cubicBezTo>
                <a:cubicBezTo>
                  <a:pt x="7696" y="821"/>
                  <a:pt x="7703" y="794"/>
                  <a:pt x="7703" y="768"/>
                </a:cubicBezTo>
                <a:lnTo>
                  <a:pt x="7703" y="153"/>
                </a:lnTo>
                <a:lnTo>
                  <a:pt x="7703" y="154"/>
                </a:lnTo>
                <a:lnTo>
                  <a:pt x="7703" y="154"/>
                </a:lnTo>
                <a:cubicBezTo>
                  <a:pt x="7703" y="127"/>
                  <a:pt x="7696" y="100"/>
                  <a:pt x="7682" y="77"/>
                </a:cubicBezTo>
                <a:cubicBezTo>
                  <a:pt x="7669" y="53"/>
                  <a:pt x="7650" y="34"/>
                  <a:pt x="7626" y="21"/>
                </a:cubicBezTo>
                <a:cubicBezTo>
                  <a:pt x="7603" y="7"/>
                  <a:pt x="7576" y="0"/>
                  <a:pt x="7550" y="0"/>
                </a:cubicBezTo>
                <a:lnTo>
                  <a:pt x="153" y="0"/>
                </a:lnTo>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solidFill>
                  <a:srgbClr val="813709"/>
                </a:solidFill>
                <a:latin typeface="Arial"/>
                <a:ea typeface="Noto Sans CJK SC"/>
              </a:rPr>
              <a:t>Corrispondenza “uno a </a:t>
            </a:r>
            <a:r>
              <a:rPr lang="it-IT" sz="1400" b="0" strike="noStrike" spc="-1">
                <a:solidFill>
                  <a:srgbClr val="813709"/>
                </a:solidFill>
                <a:latin typeface="Arial"/>
              </a:rPr>
              <a:t>molti”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2"/>
          <p:cNvSpPr txBox="1"/>
          <p:nvPr/>
        </p:nvSpPr>
        <p:spPr>
          <a:xfrm>
            <a:off x="527040" y="1413000"/>
            <a:ext cx="11232720" cy="4464000"/>
          </a:xfrm>
          <a:prstGeom prst="rect">
            <a:avLst/>
          </a:prstGeom>
          <a:noFill/>
          <a:ln>
            <a:noFill/>
          </a:ln>
        </p:spPr>
        <p:txBody>
          <a:bodyPr lIns="90000" tIns="45000" rIns="90000" bIns="45000" anchor="t">
            <a:noAutofit/>
          </a:bodyPr>
          <a:lstStyle/>
          <a:p>
            <a:pPr marL="431800" indent="-323850">
              <a:lnSpc>
                <a:spcPct val="100000"/>
              </a:lnSpc>
              <a:spcBef>
                <a:spcPts val="1417"/>
              </a:spcBef>
              <a:buClr>
                <a:srgbClr val="000000"/>
              </a:buClr>
              <a:buSzPct val="45000"/>
              <a:buFont typeface="Wingdings" charset="2"/>
              <a:buChar char=""/>
            </a:pPr>
            <a:r>
              <a:rPr lang="it-IT" b="0" strike="noStrike" spc="-1" dirty="0">
                <a:solidFill>
                  <a:srgbClr val="000000"/>
                </a:solidFill>
                <a:latin typeface="Calibri Light" panose="020F0302020204030204" pitchFamily="34" charset="0"/>
                <a:ea typeface="Noto Sans CJK SC"/>
                <a:cs typeface="Calibri Light" panose="020F0302020204030204" pitchFamily="34" charset="0"/>
              </a:rPr>
              <a:t>Per sostituire un’</a:t>
            </a:r>
            <a:r>
              <a:rPr lang="it-IT" b="0" strike="noStrike" spc="-1" dirty="0">
                <a:solidFill>
                  <a:srgbClr val="2A6099"/>
                </a:solidFill>
                <a:latin typeface="Calibri Light" panose="020F0302020204030204" pitchFamily="34" charset="0"/>
                <a:ea typeface="Noto Sans CJK SC"/>
                <a:cs typeface="Calibri Light" panose="020F0302020204030204" pitchFamily="34" charset="0"/>
              </a:rPr>
              <a:t>attività obbligatoria</a:t>
            </a:r>
            <a:r>
              <a:rPr lang="it-IT" b="0" strike="noStrike" spc="-1" dirty="0">
                <a:solidFill>
                  <a:srgbClr val="000000"/>
                </a:solidFill>
                <a:latin typeface="Calibri Light" panose="020F0302020204030204" pitchFamily="34" charset="0"/>
                <a:ea typeface="Noto Sans CJK SC"/>
                <a:cs typeface="Calibri Light" panose="020F0302020204030204" pitchFamily="34" charset="0"/>
              </a:rPr>
              <a:t> è necessario individuare un’attività (o un insieme di attività) all’estero con </a:t>
            </a:r>
            <a:r>
              <a:rPr lang="it-IT" b="0" strike="noStrike" spc="-1" dirty="0">
                <a:solidFill>
                  <a:srgbClr val="2A6099"/>
                </a:solidFill>
                <a:latin typeface="Calibri Light" panose="020F0302020204030204" pitchFamily="34" charset="0"/>
                <a:ea typeface="Noto Sans CJK SC"/>
                <a:cs typeface="Calibri Light" panose="020F0302020204030204" pitchFamily="34" charset="0"/>
              </a:rPr>
              <a:t>corrispondenza molto buona</a:t>
            </a:r>
            <a:r>
              <a:rPr lang="it-IT" b="0" strike="noStrike" spc="-1" dirty="0">
                <a:solidFill>
                  <a:srgbClr val="000000"/>
                </a:solidFill>
                <a:latin typeface="Calibri Light" panose="020F0302020204030204" pitchFamily="34" charset="0"/>
                <a:ea typeface="Noto Sans CJK SC"/>
                <a:cs typeface="Calibri Light" panose="020F0302020204030204" pitchFamily="34" charset="0"/>
              </a:rPr>
              <a:t> in termini di contenuti e di dimensione in crediti</a:t>
            </a:r>
            <a:endParaRPr lang="it-IT" b="0" strike="noStrike" spc="-1" dirty="0">
              <a:solidFill>
                <a:srgbClr val="000000"/>
              </a:solidFill>
              <a:latin typeface="Calibri Light" panose="020F0302020204030204" pitchFamily="34" charset="0"/>
              <a:cs typeface="Calibri Light" panose="020F0302020204030204" pitchFamily="34" charset="0"/>
            </a:endParaRPr>
          </a:p>
          <a:p>
            <a:pPr marL="431800" indent="-323850">
              <a:spcBef>
                <a:spcPts val="1417"/>
              </a:spcBef>
              <a:buClr>
                <a:srgbClr val="000000"/>
              </a:buClr>
              <a:buSzPct val="45000"/>
              <a:buFont typeface="Wingdings" charset="2"/>
              <a:buChar char=""/>
            </a:pPr>
            <a:r>
              <a:rPr lang="it-IT" b="0" strike="noStrike" spc="-1" dirty="0">
                <a:solidFill>
                  <a:srgbClr val="000000"/>
                </a:solidFill>
                <a:latin typeface="Calibri Light"/>
                <a:ea typeface="Noto Sans CJK SC"/>
                <a:cs typeface="Calibri Light"/>
              </a:rPr>
              <a:t>Per le </a:t>
            </a:r>
            <a:r>
              <a:rPr lang="it-IT" b="0" strike="noStrike" spc="-1" dirty="0">
                <a:solidFill>
                  <a:srgbClr val="2A6099"/>
                </a:solidFill>
                <a:latin typeface="Calibri Light"/>
                <a:ea typeface="Noto Sans CJK SC"/>
                <a:cs typeface="Calibri Light"/>
              </a:rPr>
              <a:t>attività a scelta </a:t>
            </a:r>
            <a:r>
              <a:rPr lang="it-IT" spc="-1" dirty="0">
                <a:solidFill>
                  <a:srgbClr val="2A6099"/>
                </a:solidFill>
                <a:latin typeface="Calibri Light"/>
                <a:ea typeface="Noto Sans CJK SC"/>
                <a:cs typeface="Calibri Light"/>
              </a:rPr>
              <a:t>da un gruppo</a:t>
            </a:r>
            <a:r>
              <a:rPr lang="it-IT" spc="-1" dirty="0">
                <a:solidFill>
                  <a:srgbClr val="000000"/>
                </a:solidFill>
                <a:latin typeface="Calibri Light"/>
                <a:ea typeface="Noto Sans CJK SC"/>
                <a:cs typeface="Calibri Light"/>
              </a:rPr>
              <a:t> </a:t>
            </a:r>
            <a:r>
              <a:rPr lang="it-IT" b="0" strike="noStrike" spc="-1" dirty="0">
                <a:solidFill>
                  <a:srgbClr val="000000"/>
                </a:solidFill>
                <a:latin typeface="Calibri Light"/>
                <a:ea typeface="Noto Sans CJK SC"/>
                <a:cs typeface="Calibri Light"/>
              </a:rPr>
              <a:t>si </a:t>
            </a:r>
            <a:r>
              <a:rPr lang="it-IT" spc="-1" dirty="0">
                <a:solidFill>
                  <a:srgbClr val="000000"/>
                </a:solidFill>
                <a:latin typeface="Calibri Light"/>
                <a:ea typeface="Noto Sans CJK SC"/>
                <a:cs typeface="Calibri Light"/>
              </a:rPr>
              <a:t>è </a:t>
            </a:r>
            <a:r>
              <a:rPr lang="it-IT" b="0" strike="noStrike" spc="-1" dirty="0">
                <a:solidFill>
                  <a:srgbClr val="000000"/>
                </a:solidFill>
                <a:latin typeface="Calibri Light"/>
                <a:ea typeface="Noto Sans CJK SC"/>
                <a:cs typeface="Calibri Light"/>
              </a:rPr>
              <a:t>un po’ più flessibili –</a:t>
            </a:r>
            <a:br>
              <a:rPr dirty="0">
                <a:latin typeface="Calibri Light" panose="020F0302020204030204" pitchFamily="34" charset="0"/>
                <a:cs typeface="Calibri Light" panose="020F0302020204030204" pitchFamily="34" charset="0"/>
              </a:rPr>
            </a:br>
            <a:r>
              <a:rPr lang="it-IT" b="0" strike="noStrike" spc="-1" dirty="0">
                <a:solidFill>
                  <a:srgbClr val="8D281E"/>
                </a:solidFill>
                <a:latin typeface="Calibri Light"/>
                <a:ea typeface="Noto Sans CJK SC"/>
                <a:cs typeface="Calibri Light"/>
              </a:rPr>
              <a:t>da valutare caso per caso</a:t>
            </a:r>
            <a:endParaRPr lang="it-IT" b="0" strike="noStrike" spc="-1" dirty="0">
              <a:solidFill>
                <a:srgbClr val="000000"/>
              </a:solidFill>
              <a:latin typeface="Calibri Light" panose="020F0302020204030204" pitchFamily="34" charset="0"/>
              <a:cs typeface="Calibri Light" panose="020F0302020204030204" pitchFamily="34" charset="0"/>
            </a:endParaRPr>
          </a:p>
          <a:p>
            <a:pPr marL="431800" indent="-323850">
              <a:lnSpc>
                <a:spcPct val="100000"/>
              </a:lnSpc>
              <a:spcBef>
                <a:spcPts val="1417"/>
              </a:spcBef>
              <a:buClr>
                <a:srgbClr val="000000"/>
              </a:buClr>
              <a:buSzPct val="45000"/>
              <a:buFont typeface="Wingdings" charset="2"/>
              <a:buChar char=""/>
            </a:pPr>
            <a:r>
              <a:rPr lang="it-IT" b="0" strike="noStrike" spc="-1" dirty="0">
                <a:solidFill>
                  <a:srgbClr val="000000"/>
                </a:solidFill>
                <a:latin typeface="Calibri Light"/>
                <a:ea typeface="Noto Sans CJK SC"/>
                <a:cs typeface="Calibri Light"/>
              </a:rPr>
              <a:t>Possono valere come </a:t>
            </a:r>
            <a:r>
              <a:rPr lang="it-IT" b="0" strike="noStrike" spc="-1" dirty="0">
                <a:solidFill>
                  <a:srgbClr val="2A6099"/>
                </a:solidFill>
                <a:latin typeface="Calibri Light"/>
                <a:ea typeface="Noto Sans CJK SC"/>
                <a:cs typeface="Calibri Light"/>
              </a:rPr>
              <a:t>tirocinio</a:t>
            </a:r>
            <a:r>
              <a:rPr lang="it-IT" b="0" strike="noStrike" spc="-1" dirty="0">
                <a:solidFill>
                  <a:srgbClr val="000000"/>
                </a:solidFill>
                <a:latin typeface="Calibri Light"/>
                <a:ea typeface="Noto Sans CJK SC"/>
                <a:cs typeface="Calibri Light"/>
              </a:rPr>
              <a:t> </a:t>
            </a:r>
            <a:r>
              <a:rPr lang="it-IT" spc="-1" dirty="0">
                <a:solidFill>
                  <a:srgbClr val="000000"/>
                </a:solidFill>
                <a:latin typeface="Calibri Light"/>
                <a:ea typeface="Noto Sans CJK SC"/>
                <a:cs typeface="Calibri Light"/>
              </a:rPr>
              <a:t>solo</a:t>
            </a:r>
            <a:r>
              <a:rPr lang="it-IT" b="0" strike="noStrike" spc="-1" dirty="0">
                <a:solidFill>
                  <a:srgbClr val="000000"/>
                </a:solidFill>
                <a:latin typeface="Calibri Light"/>
                <a:ea typeface="Noto Sans CJK SC"/>
                <a:cs typeface="Calibri Light"/>
              </a:rPr>
              <a:t> le attività che anche all’estero siano esplicitamente dichiarate </a:t>
            </a:r>
            <a:r>
              <a:rPr lang="it-IT" b="0" strike="noStrike" spc="-1" dirty="0">
                <a:solidFill>
                  <a:srgbClr val="2A6099"/>
                </a:solidFill>
                <a:latin typeface="Calibri Light"/>
                <a:ea typeface="Noto Sans CJK SC"/>
                <a:cs typeface="Calibri Light"/>
              </a:rPr>
              <a:t>internship</a:t>
            </a:r>
            <a:r>
              <a:rPr lang="it-IT" b="0" strike="noStrike" spc="-1" dirty="0">
                <a:solidFill>
                  <a:srgbClr val="000000"/>
                </a:solidFill>
                <a:latin typeface="Calibri Light"/>
                <a:ea typeface="Noto Sans CJK SC"/>
                <a:cs typeface="Calibri Light"/>
              </a:rPr>
              <a:t> o </a:t>
            </a:r>
            <a:r>
              <a:rPr lang="it-IT" b="0" strike="noStrike" spc="-1" dirty="0">
                <a:solidFill>
                  <a:srgbClr val="2A6099"/>
                </a:solidFill>
                <a:latin typeface="Calibri Light"/>
                <a:ea typeface="Noto Sans CJK SC"/>
                <a:cs typeface="Calibri Light"/>
              </a:rPr>
              <a:t>project</a:t>
            </a:r>
            <a:endParaRPr lang="it-IT" b="0" strike="noStrike" spc="-1" dirty="0">
              <a:solidFill>
                <a:srgbClr val="000000"/>
              </a:solidFill>
              <a:latin typeface="Calibri Light"/>
              <a:cs typeface="Calibri Light"/>
            </a:endParaRPr>
          </a:p>
          <a:p>
            <a:pPr marL="863600" lvl="1" indent="-323850">
              <a:spcBef>
                <a:spcPts val="1134"/>
              </a:spcBef>
              <a:buClr>
                <a:srgbClr val="000000"/>
              </a:buClr>
              <a:buSzPct val="75000"/>
              <a:buFont typeface="Symbol" charset="2"/>
              <a:buChar char=""/>
            </a:pPr>
            <a:endParaRPr lang="it-IT" b="0" strike="noStrike" spc="-1" dirty="0">
              <a:solidFill>
                <a:srgbClr val="000000"/>
              </a:solidFill>
              <a:latin typeface="Calibri Light" panose="020F0302020204030204" pitchFamily="34" charset="0"/>
              <a:cs typeface="Calibri Light" panose="020F0302020204030204" pitchFamily="34" charset="0"/>
            </a:endParaRPr>
          </a:p>
        </p:txBody>
      </p:sp>
      <p:sp>
        <p:nvSpPr>
          <p:cNvPr id="3" name="TextShape 1">
            <a:extLst>
              <a:ext uri="{FF2B5EF4-FFF2-40B4-BE49-F238E27FC236}">
                <a16:creationId xmlns:a16="http://schemas.microsoft.com/office/drawing/2014/main" id="{735EB55A-2A43-3DC9-FE2B-C30E89CE54D9}"/>
              </a:ext>
            </a:extLst>
          </p:cNvPr>
          <p:cNvSpPr txBox="1"/>
          <p:nvPr/>
        </p:nvSpPr>
        <p:spPr>
          <a:xfrm>
            <a:off x="566552" y="497000"/>
            <a:ext cx="11232720" cy="647640"/>
          </a:xfrm>
          <a:prstGeom prst="rect">
            <a:avLst/>
          </a:prstGeom>
          <a:noFill/>
          <a:ln>
            <a:noFill/>
          </a:ln>
        </p:spPr>
        <p:txBody>
          <a:bodyPr lIns="90000" tIns="45000" rIns="90000" bIns="45000" anchor="t">
            <a:noAutofit/>
          </a:bodyPr>
          <a:lstStyle>
            <a:defPPr>
              <a:defRPr lang="it-IT"/>
            </a:defPPr>
            <a:lvl1pPr indent="-324000">
              <a:lnSpc>
                <a:spcPts val="2200"/>
              </a:lnSpc>
              <a:spcBef>
                <a:spcPts val="479"/>
              </a:spcBef>
              <a:tabLst>
                <a:tab pos="0" algn="l"/>
              </a:tabLst>
              <a:defRPr sz="2800" b="1" spc="-1">
                <a:solidFill>
                  <a:srgbClr val="000000"/>
                </a:solidFill>
                <a:latin typeface="Calibri Light" panose="020F0302020204030204" pitchFamily="34" charset="0"/>
                <a:cs typeface="Calibri Light" panose="020F0302020204030204" pitchFamily="34" charset="0"/>
              </a:defRPr>
            </a:lvl1pPr>
          </a:lstStyle>
          <a:p>
            <a:pPr indent="-323850"/>
            <a:r>
              <a:rPr lang="it-IT" sz="3200" dirty="0">
                <a:latin typeface="Calibri Light"/>
                <a:cs typeface="Calibri Light"/>
              </a:rPr>
              <a:t>Linee Guida per la Compilazione del Learning Agreement</a:t>
            </a:r>
            <a:endParaRPr lang="en-US" dirty="0">
              <a:latin typeface="Calibri Light"/>
              <a:cs typeface="Calibri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527040" y="445818"/>
            <a:ext cx="11232720" cy="647640"/>
          </a:xfrm>
          <a:prstGeom prst="rect">
            <a:avLst/>
          </a:prstGeom>
          <a:noFill/>
          <a:ln>
            <a:noFill/>
          </a:ln>
        </p:spPr>
        <p:txBody>
          <a:bodyPr lIns="90000" tIns="45000" rIns="90000" bIns="45000" anchor="t">
            <a:noAutofit/>
          </a:bodyPr>
          <a:lstStyle>
            <a:defPPr>
              <a:defRPr lang="it-IT"/>
            </a:defPPr>
            <a:lvl1pPr indent="-324000">
              <a:lnSpc>
                <a:spcPts val="2200"/>
              </a:lnSpc>
              <a:spcBef>
                <a:spcPts val="479"/>
              </a:spcBef>
              <a:tabLst>
                <a:tab pos="0" algn="l"/>
              </a:tabLst>
              <a:defRPr sz="2800" b="1" spc="-1">
                <a:solidFill>
                  <a:srgbClr val="000000"/>
                </a:solidFill>
                <a:latin typeface="Calibri Light" panose="020F0302020204030204" pitchFamily="34" charset="0"/>
                <a:cs typeface="Calibri Light" panose="020F0302020204030204" pitchFamily="34" charset="0"/>
              </a:defRPr>
            </a:lvl1pPr>
          </a:lstStyle>
          <a:p>
            <a:pPr indent="-323850"/>
            <a:r>
              <a:rPr lang="it-IT" sz="3200" dirty="0">
                <a:latin typeface="Calibri Light"/>
                <a:cs typeface="Calibri Light"/>
              </a:rPr>
              <a:t>Linee Guida per la Compilazione del Learning Agreement – Tesi all’Estero</a:t>
            </a:r>
            <a:endParaRPr lang="en-US" dirty="0">
              <a:latin typeface="Calibri Light"/>
              <a:cs typeface="Calibri Light"/>
            </a:endParaRPr>
          </a:p>
        </p:txBody>
      </p:sp>
      <p:sp>
        <p:nvSpPr>
          <p:cNvPr id="184" name="TextShape 2"/>
          <p:cNvSpPr txBox="1"/>
          <p:nvPr/>
        </p:nvSpPr>
        <p:spPr>
          <a:xfrm>
            <a:off x="527040" y="1197000"/>
            <a:ext cx="11232720" cy="4464000"/>
          </a:xfrm>
          <a:prstGeom prst="rect">
            <a:avLst/>
          </a:prstGeom>
          <a:noFill/>
          <a:ln>
            <a:noFill/>
          </a:ln>
        </p:spPr>
        <p:txBody>
          <a:bodyPr lIns="90000" tIns="45000" rIns="90000" bIns="45000" anchor="t">
            <a:noAutofit/>
          </a:bodyPr>
          <a:lstStyle/>
          <a:p>
            <a:pPr marL="431800" indent="-32385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Attività basata su accordo personale e specifico certificato dal relatore </a:t>
            </a:r>
            <a:r>
              <a:rPr lang="it-IT" b="1" strike="noStrike" spc="-1" dirty="0" err="1">
                <a:solidFill>
                  <a:srgbClr val="000000"/>
                </a:solidFill>
                <a:latin typeface="Calibri Light" panose="020F0302020204030204" pitchFamily="34" charset="0"/>
                <a:cs typeface="Calibri Light" panose="020F0302020204030204" pitchFamily="34" charset="0"/>
              </a:rPr>
              <a:t>Unibo</a:t>
            </a:r>
            <a:endParaRPr lang="it-IT" b="1" strike="noStrike" spc="-1" dirty="0">
              <a:solidFill>
                <a:srgbClr val="000000"/>
              </a:solidFill>
              <a:latin typeface="Calibri Light" panose="020F0302020204030204" pitchFamily="34" charset="0"/>
              <a:cs typeface="Calibri Light" panose="020F0302020204030204" pitchFamily="34" charset="0"/>
            </a:endParaRPr>
          </a:p>
          <a:p>
            <a:pPr marL="863600" lvl="1" indent="-323850">
              <a:spcBef>
                <a:spcPts val="1134"/>
              </a:spcBef>
              <a:buClr>
                <a:srgbClr val="000000"/>
              </a:buClr>
              <a:buSzPct val="75000"/>
              <a:buFont typeface="Symbol" charset="2"/>
              <a:buChar char=""/>
            </a:pPr>
            <a:r>
              <a:rPr lang="it-IT" b="0" strike="noStrike" spc="-1" dirty="0">
                <a:solidFill>
                  <a:srgbClr val="000000"/>
                </a:solidFill>
                <a:latin typeface="Calibri Light" panose="020F0302020204030204" pitchFamily="34" charset="0"/>
                <a:cs typeface="Calibri Light" panose="020F0302020204030204" pitchFamily="34" charset="0"/>
              </a:rPr>
              <a:t>Lo studente deve farsi parte attiva per concordare sede e argomento direttamente o attraverso docenti </a:t>
            </a:r>
            <a:r>
              <a:rPr lang="it-IT" b="0" strike="noStrike" spc="-1" dirty="0" err="1">
                <a:solidFill>
                  <a:srgbClr val="000000"/>
                </a:solidFill>
                <a:latin typeface="Calibri Light" panose="020F0302020204030204" pitchFamily="34" charset="0"/>
                <a:cs typeface="Calibri Light" panose="020F0302020204030204" pitchFamily="34" charset="0"/>
              </a:rPr>
              <a:t>Unibo</a:t>
            </a:r>
            <a:r>
              <a:rPr lang="it-IT" b="0" strike="noStrike" spc="-1" dirty="0">
                <a:solidFill>
                  <a:srgbClr val="000000"/>
                </a:solidFill>
                <a:latin typeface="Calibri Light" panose="020F0302020204030204" pitchFamily="34" charset="0"/>
                <a:cs typeface="Calibri Light" panose="020F0302020204030204" pitchFamily="34" charset="0"/>
              </a:rPr>
              <a:t>, non esiste un “catalogo” di tesi </a:t>
            </a:r>
          </a:p>
          <a:p>
            <a:pPr marL="431800" indent="-32385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Per la LT non è prevista formalmente un’attività di tesi all’estero</a:t>
            </a:r>
          </a:p>
          <a:p>
            <a:pPr marL="863600" lvl="1" indent="-323850">
              <a:spcBef>
                <a:spcPts val="1134"/>
              </a:spcBef>
              <a:buClr>
                <a:srgbClr val="000000"/>
              </a:buClr>
              <a:buSzPct val="75000"/>
              <a:buFont typeface="Symbol" charset="2"/>
              <a:buChar char=""/>
            </a:pPr>
            <a:r>
              <a:rPr lang="it-IT" b="0" strike="noStrike" spc="-1" dirty="0">
                <a:solidFill>
                  <a:srgbClr val="000000"/>
                </a:solidFill>
                <a:latin typeface="Calibri Light" panose="020F0302020204030204" pitchFamily="34" charset="0"/>
                <a:cs typeface="Calibri Light" panose="020F0302020204030204" pitchFamily="34" charset="0"/>
              </a:rPr>
              <a:t>molto raro svolgerla, per le ridotte dimensioni e la difficoltà di collegarla alle attività di ricerca del gruppo ospitante; la fattibilità va verificata caso per caso (es. utilizzando il tirocinio, oppure ricorrendo a un accordo informale, con le cautele del caso)</a:t>
            </a:r>
          </a:p>
          <a:p>
            <a:pPr marL="431800" indent="-32385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Per la LM è prevista tesi all’estero o tirocinio per tesi all’estero = 18 CFU</a:t>
            </a:r>
          </a:p>
          <a:p>
            <a:pPr marL="431800" indent="-323850">
              <a:spcBef>
                <a:spcPts val="1417"/>
              </a:spcBef>
              <a:buClr>
                <a:srgbClr val="000000"/>
              </a:buClr>
              <a:buSzPct val="45000"/>
              <a:buFont typeface="Wingdings" charset="2"/>
              <a:buChar char=""/>
            </a:pPr>
            <a:r>
              <a:rPr lang="it-IT" b="1" strike="noStrike" spc="-1" dirty="0">
                <a:solidFill>
                  <a:srgbClr val="000000"/>
                </a:solidFill>
                <a:latin typeface="Calibri Light"/>
                <a:cs typeface="Calibri Light"/>
              </a:rPr>
              <a:t>I 3 (LT) o 6 (LM) crediti della tesi vengono sempre e comunque formalmente acquisiti con la presentazione nella seduta di laurea </a:t>
            </a:r>
            <a:r>
              <a:rPr lang="it-IT" b="1" strike="noStrike" spc="-1" dirty="0" err="1">
                <a:solidFill>
                  <a:srgbClr val="000000"/>
                </a:solidFill>
                <a:latin typeface="Calibri Light"/>
                <a:cs typeface="Calibri Light"/>
              </a:rPr>
              <a:t>Unibo</a:t>
            </a:r>
            <a:endParaRPr lang="it-IT" b="1" strike="noStrike" spc="-1" dirty="0">
              <a:solidFill>
                <a:srgbClr val="000000"/>
              </a:solidFill>
              <a:latin typeface="Calibri Light"/>
              <a:cs typeface="Calibri Light"/>
            </a:endParaRPr>
          </a:p>
          <a:p>
            <a:pPr marL="863600" lvl="1" indent="-323850">
              <a:spcBef>
                <a:spcPts val="1134"/>
              </a:spcBef>
              <a:buClr>
                <a:srgbClr val="000000"/>
              </a:buClr>
              <a:buSzPct val="75000"/>
              <a:buFont typeface="Symbol" charset="2"/>
              <a:buChar char=""/>
            </a:pPr>
            <a:r>
              <a:rPr lang="it-IT" b="0" strike="noStrike" spc="-1" dirty="0">
                <a:solidFill>
                  <a:srgbClr val="000000"/>
                </a:solidFill>
                <a:latin typeface="Calibri Light" panose="020F0302020204030204" pitchFamily="34" charset="0"/>
                <a:ea typeface="Noto Sans CJK SC"/>
                <a:cs typeface="Calibri Light" panose="020F0302020204030204" pitchFamily="34" charset="0"/>
              </a:rPr>
              <a:t>questo non implica </a:t>
            </a:r>
            <a:r>
              <a:rPr lang="it-IT" b="0" strike="noStrike" spc="-1" dirty="0">
                <a:solidFill>
                  <a:srgbClr val="000000"/>
                </a:solidFill>
                <a:latin typeface="Calibri Light" panose="020F0302020204030204" pitchFamily="34" charset="0"/>
                <a:cs typeface="Calibri Light" panose="020F0302020204030204" pitchFamily="34" charset="0"/>
              </a:rPr>
              <a:t>necessariamente lavoro aggiuntivo al rientro, è comune che il lavoro di tesi si completi all’estero → fa fede la dichiarazione </a:t>
            </a:r>
            <a:r>
              <a:rPr lang="it-IT" b="0" strike="noStrike" spc="-1" dirty="0" err="1">
                <a:solidFill>
                  <a:srgbClr val="000000"/>
                </a:solidFill>
                <a:latin typeface="Calibri Light" panose="020F0302020204030204" pitchFamily="34" charset="0"/>
                <a:cs typeface="Calibri Light" panose="020F0302020204030204" pitchFamily="34" charset="0"/>
              </a:rPr>
              <a:t>dell’advisor</a:t>
            </a:r>
            <a:r>
              <a:rPr lang="it-IT" b="0" strike="noStrike" spc="-1" dirty="0">
                <a:solidFill>
                  <a:srgbClr val="000000"/>
                </a:solidFill>
                <a:latin typeface="Calibri Light" panose="020F0302020204030204" pitchFamily="34" charset="0"/>
                <a:cs typeface="Calibri Light" panose="020F0302020204030204" pitchFamily="34" charset="0"/>
              </a:rPr>
              <a:t> estero e del relatore </a:t>
            </a:r>
            <a:r>
              <a:rPr lang="it-IT" b="0" strike="noStrike" spc="-1" dirty="0" err="1">
                <a:solidFill>
                  <a:srgbClr val="000000"/>
                </a:solidFill>
                <a:latin typeface="Calibri Light" panose="020F0302020204030204" pitchFamily="34" charset="0"/>
                <a:cs typeface="Calibri Light" panose="020F0302020204030204" pitchFamily="34" charset="0"/>
              </a:rPr>
              <a:t>Unibo</a:t>
            </a:r>
            <a:endParaRPr lang="it-IT" b="0" strike="noStrike" spc="-1"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179639" y="158584"/>
            <a:ext cx="8296275" cy="111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defPPr>
              <a:defRPr lang="en-GB"/>
            </a:defPPr>
            <a:lvl1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6600" b="0">
                <a:solidFill>
                  <a:srgbClr val="CC3300"/>
                </a:solidFill>
                <a:latin typeface="Trebuchet MS"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lvl9pPr>
          </a:lstStyle>
          <a:p>
            <a:r>
              <a:rPr lang="it-IT" altLang="it-IT" dirty="0"/>
              <a:t>INTERNATIONAL</a:t>
            </a:r>
          </a:p>
        </p:txBody>
      </p:sp>
      <p:sp>
        <p:nvSpPr>
          <p:cNvPr id="40963" name="Rectangle 3"/>
          <p:cNvSpPr>
            <a:spLocks noChangeArrowheads="1"/>
          </p:cNvSpPr>
          <p:nvPr/>
        </p:nvSpPr>
        <p:spPr bwMode="auto">
          <a:xfrm>
            <a:off x="2755901" y="1181100"/>
            <a:ext cx="6665913" cy="368300"/>
          </a:xfrm>
          <a:prstGeom prst="rect">
            <a:avLst/>
          </a:pr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chemeClr val="bg1"/>
                </a:solidFill>
                <a:latin typeface="Verdana" charset="0"/>
                <a:cs typeface="Arial Unicode MS" charset="0"/>
              </a:defRPr>
            </a:lvl9pPr>
          </a:lstStyle>
          <a:p>
            <a:pPr algn="ctr" eaLnBrk="1" hangingPunct="1">
              <a:buClrTx/>
              <a:buFontTx/>
              <a:buNone/>
            </a:pPr>
            <a:r>
              <a:rPr lang="en-US" altLang="it-IT" sz="1800">
                <a:solidFill>
                  <a:srgbClr val="FFFFFF"/>
                </a:solidFill>
                <a:latin typeface="Trebuchet MS" charset="0"/>
              </a:rPr>
              <a:t>The University of Bologna's Partnerships around the world</a:t>
            </a:r>
          </a:p>
        </p:txBody>
      </p:sp>
      <p:sp>
        <p:nvSpPr>
          <p:cNvPr id="2" name="CustomShape 1">
            <a:extLst>
              <a:ext uri="{FF2B5EF4-FFF2-40B4-BE49-F238E27FC236}">
                <a16:creationId xmlns:a16="http://schemas.microsoft.com/office/drawing/2014/main" id="{9114E4A1-95DB-63C7-5B58-FC42FEEEF348}"/>
              </a:ext>
            </a:extLst>
          </p:cNvPr>
          <p:cNvSpPr/>
          <p:nvPr/>
        </p:nvSpPr>
        <p:spPr>
          <a:xfrm>
            <a:off x="379524" y="5101924"/>
            <a:ext cx="3212762" cy="574976"/>
          </a:xfrm>
          <a:prstGeom prst="rect">
            <a:avLst/>
          </a:prstGeom>
          <a:noFill/>
          <a:ln>
            <a:noFill/>
          </a:ln>
        </p:spPr>
        <p:txBody>
          <a:bodyPr lIns="90000" tIns="45000" rIns="90000" bIns="45000"/>
          <a:lstStyle/>
          <a:p>
            <a:pPr>
              <a:lnSpc>
                <a:spcPct val="100000"/>
              </a:lnSpc>
            </a:pPr>
            <a:r>
              <a:rPr lang="it-IT" dirty="0">
                <a:solidFill>
                  <a:srgbClr val="000000"/>
                </a:solidFill>
                <a:latin typeface="Calibri Light" panose="020F0302020204030204" pitchFamily="34" charset="0"/>
                <a:cs typeface="Calibri Light" panose="020F0302020204030204" pitchFamily="34" charset="0"/>
              </a:rPr>
              <a:t>Molte </a:t>
            </a:r>
            <a:r>
              <a:rPr lang="it-IT" b="1" dirty="0">
                <a:solidFill>
                  <a:srgbClr val="000000"/>
                </a:solidFill>
                <a:latin typeface="Calibri Light" panose="020F0302020204030204" pitchFamily="34" charset="0"/>
                <a:cs typeface="Calibri Light" panose="020F0302020204030204" pitchFamily="34" charset="0"/>
              </a:rPr>
              <a:t>possibilità di scambio in tutto il mondo</a:t>
            </a:r>
            <a:r>
              <a:rPr lang="it-IT" dirty="0">
                <a:solidFill>
                  <a:srgbClr val="000000"/>
                </a:solidFill>
                <a:latin typeface="Calibri Light" panose="020F0302020204030204" pitchFamily="34" charset="0"/>
                <a:cs typeface="Calibri Light" panose="020F0302020204030204" pitchFamily="34" charset="0"/>
              </a:rPr>
              <a:t>, sia in Europa, sia fuori dall’Europa (</a:t>
            </a:r>
            <a:r>
              <a:rPr lang="it-IT" dirty="0" err="1">
                <a:solidFill>
                  <a:srgbClr val="000000"/>
                </a:solidFill>
                <a:latin typeface="Calibri Light" panose="020F0302020204030204" pitchFamily="34" charset="0"/>
                <a:cs typeface="Calibri Light" panose="020F0302020204030204" pitchFamily="34" charset="0"/>
              </a:rPr>
              <a:t>Overseas</a:t>
            </a:r>
            <a:r>
              <a:rPr lang="it-IT" dirty="0">
                <a:solidFill>
                  <a:srgbClr val="000000"/>
                </a:solidFill>
                <a:latin typeface="Calibri Light" panose="020F0302020204030204" pitchFamily="34" charset="0"/>
                <a:cs typeface="Calibri Light" panose="020F0302020204030204" pitchFamily="34" charset="0"/>
              </a:rPr>
              <a:t>), sia in entrata sia in </a:t>
            </a:r>
            <a:r>
              <a:rPr lang="it-IT" b="1" dirty="0">
                <a:solidFill>
                  <a:srgbClr val="000000"/>
                </a:solidFill>
                <a:latin typeface="Calibri Light" panose="020F0302020204030204" pitchFamily="34" charset="0"/>
                <a:cs typeface="Calibri Light" panose="020F0302020204030204" pitchFamily="34" charset="0"/>
              </a:rPr>
              <a:t>uscita</a:t>
            </a:r>
            <a:r>
              <a:rPr lang="it-IT" dirty="0">
                <a:solidFill>
                  <a:srgbClr val="000000"/>
                </a:solidFill>
                <a:latin typeface="Calibri Light" panose="020F0302020204030204" pitchFamily="34" charset="0"/>
                <a:cs typeface="Calibri Light" panose="020F0302020204030204" pitchFamily="34" charset="0"/>
              </a:rPr>
              <a:t>.</a:t>
            </a:r>
          </a:p>
          <a:p>
            <a:pPr marL="571500" indent="-571500">
              <a:lnSpc>
                <a:spcPct val="100000"/>
              </a:lnSpc>
              <a:buFont typeface="Arial"/>
              <a:buChar char="•"/>
            </a:pPr>
            <a:endParaRPr lang="it-IT" dirty="0">
              <a:solidFill>
                <a:srgbClr val="000000"/>
              </a:solidFill>
              <a:latin typeface="Calibri Light" panose="020F0302020204030204" pitchFamily="34" charset="0"/>
              <a:cs typeface="Calibri Light" panose="020F0302020204030204" pitchFamily="34" charset="0"/>
            </a:endParaRPr>
          </a:p>
          <a:p>
            <a:pPr>
              <a:lnSpc>
                <a:spcPct val="100000"/>
              </a:lnSpc>
            </a:pPr>
            <a:endParaRPr lang="it-IT" dirty="0">
              <a:solidFill>
                <a:srgbClr val="000000"/>
              </a:solidFill>
              <a:latin typeface="Calibri Light" panose="020F0302020204030204" pitchFamily="34" charset="0"/>
              <a:cs typeface="Calibri Light" panose="020F0302020204030204" pitchFamily="34" charset="0"/>
            </a:endParaRPr>
          </a:p>
        </p:txBody>
      </p:sp>
      <p:sp>
        <p:nvSpPr>
          <p:cNvPr id="3" name="CustomShape 1">
            <a:extLst>
              <a:ext uri="{FF2B5EF4-FFF2-40B4-BE49-F238E27FC236}">
                <a16:creationId xmlns:a16="http://schemas.microsoft.com/office/drawing/2014/main" id="{73602714-354F-C763-0427-8BFF851B5511}"/>
              </a:ext>
            </a:extLst>
          </p:cNvPr>
          <p:cNvSpPr/>
          <p:nvPr/>
        </p:nvSpPr>
        <p:spPr>
          <a:xfrm>
            <a:off x="7497388" y="2238707"/>
            <a:ext cx="4204853" cy="1635023"/>
          </a:xfrm>
          <a:prstGeom prst="rect">
            <a:avLst/>
          </a:prstGeom>
          <a:noFill/>
          <a:ln>
            <a:noFill/>
          </a:ln>
        </p:spPr>
        <p:txBody>
          <a:bodyPr lIns="90000" tIns="45000" rIns="90000" bIns="45000"/>
          <a:lstStyle/>
          <a:p>
            <a:pPr>
              <a:lnSpc>
                <a:spcPct val="100000"/>
              </a:lnSpc>
            </a:pPr>
            <a:r>
              <a:rPr lang="it-IT" dirty="0">
                <a:solidFill>
                  <a:srgbClr val="000000"/>
                </a:solidFill>
                <a:latin typeface="Calibri Light" panose="020F0302020204030204" pitchFamily="34" charset="0"/>
                <a:cs typeface="Calibri Light" panose="020F0302020204030204" pitchFamily="34" charset="0"/>
              </a:rPr>
              <a:t>Finanziamento programma Erasmus+ 2023:</a:t>
            </a:r>
          </a:p>
          <a:p>
            <a:pPr>
              <a:lnSpc>
                <a:spcPct val="100000"/>
              </a:lnSpc>
            </a:pPr>
            <a:r>
              <a:rPr lang="it-IT" dirty="0">
                <a:solidFill>
                  <a:srgbClr val="000000"/>
                </a:solidFill>
                <a:latin typeface="Calibri Light" panose="020F0302020204030204" pitchFamily="34" charset="0"/>
                <a:cs typeface="Calibri Light" panose="020F0302020204030204" pitchFamily="34" charset="0"/>
              </a:rPr>
              <a:t>l’Università di Bologna ottiene un finanziamento di </a:t>
            </a:r>
            <a:r>
              <a:rPr lang="it-IT" b="1" dirty="0">
                <a:solidFill>
                  <a:srgbClr val="000000"/>
                </a:solidFill>
                <a:latin typeface="Calibri Light" panose="020F0302020204030204" pitchFamily="34" charset="0"/>
                <a:cs typeface="Calibri Light" panose="020F0302020204030204" pitchFamily="34" charset="0"/>
              </a:rPr>
              <a:t>9M€</a:t>
            </a:r>
            <a:r>
              <a:rPr lang="it-IT" dirty="0">
                <a:solidFill>
                  <a:srgbClr val="000000"/>
                </a:solidFill>
                <a:latin typeface="Calibri Light" panose="020F0302020204030204" pitchFamily="34" charset="0"/>
                <a:cs typeface="Calibri Light" panose="020F0302020204030204" pitchFamily="34" charset="0"/>
              </a:rPr>
              <a:t>, prima in Italia per finanziamento. </a:t>
            </a:r>
          </a:p>
          <a:p>
            <a:pPr>
              <a:lnSpc>
                <a:spcPct val="100000"/>
              </a:lnSpc>
            </a:pPr>
            <a:r>
              <a:rPr lang="it-IT" dirty="0">
                <a:solidFill>
                  <a:srgbClr val="000000"/>
                </a:solidFill>
                <a:latin typeface="Calibri Light" panose="020F0302020204030204" pitchFamily="34" charset="0"/>
                <a:cs typeface="Calibri Light" panose="020F0302020204030204" pitchFamily="34" charset="0"/>
              </a:rPr>
              <a:t>La seconda università in Italia riceverà finanziamenti per 5M€.</a:t>
            </a:r>
          </a:p>
          <a:p>
            <a:pPr marL="571500" indent="-571500">
              <a:lnSpc>
                <a:spcPct val="100000"/>
              </a:lnSpc>
              <a:buFont typeface="Arial"/>
              <a:buChar char="•"/>
            </a:pPr>
            <a:endParaRPr lang="it-IT" dirty="0">
              <a:solidFill>
                <a:srgbClr val="000000"/>
              </a:solidFill>
              <a:latin typeface="Calibri Light" panose="020F0302020204030204" pitchFamily="34" charset="0"/>
              <a:cs typeface="Calibri Light" panose="020F0302020204030204" pitchFamily="34" charset="0"/>
            </a:endParaRPr>
          </a:p>
          <a:p>
            <a:pPr>
              <a:lnSpc>
                <a:spcPct val="100000"/>
              </a:lnSpc>
            </a:pPr>
            <a:endParaRPr lang="it-IT" dirty="0">
              <a:solidFill>
                <a:srgbClr val="000000"/>
              </a:solidFill>
              <a:latin typeface="Calibri Light" panose="020F0302020204030204" pitchFamily="34" charset="0"/>
              <a:cs typeface="Calibri Light" panose="020F0302020204030204" pitchFamily="34" charset="0"/>
            </a:endParaRPr>
          </a:p>
        </p:txBody>
      </p:sp>
      <p:sp>
        <p:nvSpPr>
          <p:cNvPr id="4" name="CustomShape 1">
            <a:extLst>
              <a:ext uri="{FF2B5EF4-FFF2-40B4-BE49-F238E27FC236}">
                <a16:creationId xmlns:a16="http://schemas.microsoft.com/office/drawing/2014/main" id="{5305A9DF-E6A3-5CC2-1D0B-5E320A8DDC19}"/>
              </a:ext>
            </a:extLst>
          </p:cNvPr>
          <p:cNvSpPr/>
          <p:nvPr/>
        </p:nvSpPr>
        <p:spPr>
          <a:xfrm>
            <a:off x="7497388" y="4888668"/>
            <a:ext cx="4204853" cy="1232306"/>
          </a:xfrm>
          <a:prstGeom prst="rect">
            <a:avLst/>
          </a:prstGeom>
          <a:noFill/>
          <a:ln>
            <a:noFill/>
          </a:ln>
        </p:spPr>
        <p:txBody>
          <a:bodyPr lIns="90000" tIns="45000" rIns="90000" bIns="45000"/>
          <a:lstStyle/>
          <a:p>
            <a:pPr algn="ctr">
              <a:lnSpc>
                <a:spcPct val="100000"/>
              </a:lnSpc>
            </a:pPr>
            <a:r>
              <a:rPr lang="it-IT" sz="2800" dirty="0">
                <a:solidFill>
                  <a:srgbClr val="000000"/>
                </a:solidFill>
                <a:latin typeface="Calibri Light" panose="020F0302020204030204" pitchFamily="34" charset="0"/>
                <a:cs typeface="Calibri Light" panose="020F0302020204030204" pitchFamily="34" charset="0"/>
              </a:rPr>
              <a:t>Molte opportunità di esperienze all’estero!</a:t>
            </a:r>
          </a:p>
          <a:p>
            <a:pPr>
              <a:lnSpc>
                <a:spcPct val="100000"/>
              </a:lnSpc>
            </a:pPr>
            <a:endParaRPr lang="it-IT" dirty="0">
              <a:solidFill>
                <a:srgbClr val="000000"/>
              </a:solidFill>
              <a:latin typeface="Calibri Light" panose="020F0302020204030204" pitchFamily="34" charset="0"/>
              <a:cs typeface="Calibri Light" panose="020F0302020204030204" pitchFamily="34" charset="0"/>
            </a:endParaRPr>
          </a:p>
        </p:txBody>
      </p:sp>
      <p:sp>
        <p:nvSpPr>
          <p:cNvPr id="5" name="Freccia in giù 4">
            <a:extLst>
              <a:ext uri="{FF2B5EF4-FFF2-40B4-BE49-F238E27FC236}">
                <a16:creationId xmlns:a16="http://schemas.microsoft.com/office/drawing/2014/main" id="{88AB4A9D-8E8B-7D01-346A-7915E39456EB}"/>
              </a:ext>
            </a:extLst>
          </p:cNvPr>
          <p:cNvSpPr/>
          <p:nvPr/>
        </p:nvSpPr>
        <p:spPr>
          <a:xfrm>
            <a:off x="9283931" y="4067086"/>
            <a:ext cx="631767" cy="77659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dirty="0"/>
          </a:p>
        </p:txBody>
      </p:sp>
      <p:pic>
        <p:nvPicPr>
          <p:cNvPr id="6" name="Immagine 1">
            <a:extLst>
              <a:ext uri="{FF2B5EF4-FFF2-40B4-BE49-F238E27FC236}">
                <a16:creationId xmlns:a16="http://schemas.microsoft.com/office/drawing/2014/main" id="{A2FA0951-41FF-60EB-F5A5-E2D534721331}"/>
              </a:ext>
            </a:extLst>
          </p:cNvPr>
          <p:cNvPicPr>
            <a:picLocks noChangeAspect="1"/>
          </p:cNvPicPr>
          <p:nvPr/>
        </p:nvPicPr>
        <p:blipFill rotWithShape="1">
          <a:blip r:embed="rId3">
            <a:extLst>
              <a:ext uri="{28A0092B-C50C-407E-A947-70E740481C1C}">
                <a14:useLocalDpi xmlns:a14="http://schemas.microsoft.com/office/drawing/2010/main" val="0"/>
              </a:ext>
            </a:extLst>
          </a:blip>
          <a:srcRect b="17246"/>
          <a:stretch/>
        </p:blipFill>
        <p:spPr bwMode="auto">
          <a:xfrm>
            <a:off x="173888" y="1695300"/>
            <a:ext cx="4571025" cy="264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286" y="4285325"/>
            <a:ext cx="3161677" cy="20431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002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527040" y="476640"/>
            <a:ext cx="11232720" cy="647640"/>
          </a:xfrm>
          <a:prstGeom prst="rect">
            <a:avLst/>
          </a:prstGeom>
          <a:noFill/>
          <a:ln>
            <a:noFill/>
          </a:ln>
        </p:spPr>
        <p:txBody>
          <a:bodyPr lIns="90000" tIns="45000" rIns="90000" bIns="45000" anchor="t">
            <a:noAutofit/>
          </a:bodyPr>
          <a:lstStyle>
            <a:defPPr>
              <a:defRPr lang="it-IT"/>
            </a:defPPr>
            <a:lvl1pPr indent="-324000">
              <a:lnSpc>
                <a:spcPts val="2200"/>
              </a:lnSpc>
              <a:spcBef>
                <a:spcPts val="479"/>
              </a:spcBef>
              <a:tabLst>
                <a:tab pos="0" algn="l"/>
              </a:tabLst>
              <a:defRPr sz="2800" b="1" spc="-1">
                <a:solidFill>
                  <a:srgbClr val="000000"/>
                </a:solidFill>
                <a:latin typeface="Calibri Light" panose="020F0302020204030204" pitchFamily="34" charset="0"/>
                <a:cs typeface="Calibri Light" panose="020F0302020204030204" pitchFamily="34" charset="0"/>
              </a:defRPr>
            </a:lvl1pPr>
          </a:lstStyle>
          <a:p>
            <a:pPr indent="-323850"/>
            <a:r>
              <a:rPr lang="it-IT" sz="3200" dirty="0" err="1">
                <a:latin typeface="Calibri Light"/>
                <a:cs typeface="Calibri Light"/>
              </a:rPr>
              <a:t>Enrollment</a:t>
            </a:r>
            <a:r>
              <a:rPr lang="it-IT" sz="3200" dirty="0">
                <a:latin typeface="Calibri Light"/>
                <a:cs typeface="Calibri Light"/>
              </a:rPr>
              <a:t> all’Estero</a:t>
            </a:r>
            <a:endParaRPr lang="en-US" dirty="0"/>
          </a:p>
        </p:txBody>
      </p:sp>
      <p:sp>
        <p:nvSpPr>
          <p:cNvPr id="188" name="TextShape 2"/>
          <p:cNvSpPr txBox="1"/>
          <p:nvPr/>
        </p:nvSpPr>
        <p:spPr>
          <a:xfrm>
            <a:off x="527040" y="1413000"/>
            <a:ext cx="11232720" cy="4464000"/>
          </a:xfrm>
          <a:prstGeom prst="rect">
            <a:avLst/>
          </a:prstGeom>
          <a:noFill/>
          <a:ln>
            <a:noFill/>
          </a:ln>
        </p:spPr>
        <p:txBody>
          <a:bodyPr lIns="90000" tIns="45000" rIns="90000" bIns="45000" anchor="t">
            <a:noAutofit/>
          </a:bodyPr>
          <a:lstStyle/>
          <a:p>
            <a:pPr marL="431800" indent="-323850">
              <a:spcBef>
                <a:spcPts val="1417"/>
              </a:spcBef>
              <a:buClr>
                <a:srgbClr val="000000"/>
              </a:buClr>
              <a:buSzPct val="45000"/>
              <a:buFont typeface="Wingdings" charset="2"/>
              <a:buChar char=""/>
            </a:pPr>
            <a:r>
              <a:rPr lang="it-IT" sz="2000" spc="-1" dirty="0">
                <a:solidFill>
                  <a:srgbClr val="000000"/>
                </a:solidFill>
                <a:latin typeface="Calibri Light"/>
                <a:cs typeface="Calibri Light"/>
              </a:rPr>
              <a:t>UNIBO </a:t>
            </a:r>
            <a:r>
              <a:rPr lang="it-IT" sz="2000" b="0" strike="noStrike" spc="-1" dirty="0">
                <a:solidFill>
                  <a:srgbClr val="000000"/>
                </a:solidFill>
                <a:latin typeface="Calibri Light"/>
                <a:cs typeface="Calibri Light"/>
              </a:rPr>
              <a:t>invia notifica i vincitori alle sedi estere, poi</a:t>
            </a:r>
            <a:r>
              <a:rPr lang="it-IT" sz="2000" spc="-1" dirty="0">
                <a:solidFill>
                  <a:srgbClr val="000000"/>
                </a:solidFill>
                <a:latin typeface="Calibri Light"/>
                <a:cs typeface="Calibri Light"/>
              </a:rPr>
              <a:t> </a:t>
            </a:r>
            <a:endParaRPr lang="en-US"/>
          </a:p>
          <a:p>
            <a:pPr marL="431800" indent="-323850">
              <a:spcBef>
                <a:spcPts val="1417"/>
              </a:spcBef>
              <a:buClr>
                <a:srgbClr val="000000"/>
              </a:buClr>
              <a:buSzPct val="45000"/>
              <a:buFont typeface="Wingdings" charset="2"/>
              <a:buChar char=""/>
            </a:pPr>
            <a:r>
              <a:rPr lang="it-IT" sz="2000" b="0" strike="noStrike" spc="-1" dirty="0">
                <a:solidFill>
                  <a:srgbClr val="000000"/>
                </a:solidFill>
                <a:latin typeface="Calibri Light" panose="020F0302020204030204" pitchFamily="34" charset="0"/>
                <a:cs typeface="Calibri Light" panose="020F0302020204030204" pitchFamily="34" charset="0"/>
              </a:rPr>
              <a:t>Queste confermano allo studente la nomina, poi </a:t>
            </a:r>
          </a:p>
          <a:p>
            <a:pPr marL="431800" indent="-323850">
              <a:spcBef>
                <a:spcPts val="1417"/>
              </a:spcBef>
              <a:buClr>
                <a:srgbClr val="000000"/>
              </a:buClr>
              <a:buSzPct val="45000"/>
              <a:buFont typeface="Wingdings" charset="2"/>
              <a:buChar char=""/>
            </a:pPr>
            <a:r>
              <a:rPr lang="it-IT" sz="2000" b="0" strike="noStrike" spc="-1" dirty="0">
                <a:solidFill>
                  <a:srgbClr val="2A6099"/>
                </a:solidFill>
                <a:latin typeface="Calibri Light" panose="020F0302020204030204" pitchFamily="34" charset="0"/>
                <a:cs typeface="Calibri Light" panose="020F0302020204030204" pitchFamily="34" charset="0"/>
              </a:rPr>
              <a:t>È possibile iniziare l’iscrizione ai corsi dell’università estera </a:t>
            </a:r>
            <a:endParaRPr lang="it-IT" sz="2000" b="0" strike="noStrike" spc="-1" dirty="0">
              <a:solidFill>
                <a:srgbClr val="000000"/>
              </a:solidFill>
              <a:latin typeface="Calibri Light" panose="020F0302020204030204" pitchFamily="34" charset="0"/>
              <a:cs typeface="Calibri Light" panose="020F0302020204030204" pitchFamily="34" charset="0"/>
            </a:endParaRPr>
          </a:p>
          <a:p>
            <a:pPr marL="431800" indent="-323850">
              <a:spcBef>
                <a:spcPts val="1417"/>
              </a:spcBef>
              <a:buClr>
                <a:srgbClr val="000000"/>
              </a:buClr>
              <a:buSzPct val="45000"/>
              <a:buFont typeface="Wingdings" charset="2"/>
              <a:buChar char=""/>
            </a:pPr>
            <a:r>
              <a:rPr lang="it-IT" sz="2000" b="0" strike="noStrike" spc="-1" dirty="0">
                <a:solidFill>
                  <a:srgbClr val="000000"/>
                </a:solidFill>
                <a:latin typeface="Calibri Light" panose="020F0302020204030204" pitchFamily="34" charset="0"/>
                <a:cs typeface="Calibri Light" panose="020F0302020204030204" pitchFamily="34" charset="0"/>
              </a:rPr>
              <a:t>Per quel momento è opportuno avere già chiara l’idea dei corsi a cui iscriversi</a:t>
            </a:r>
          </a:p>
          <a:p>
            <a:pPr marL="431800" indent="-323850">
              <a:spcBef>
                <a:spcPts val="1417"/>
              </a:spcBef>
              <a:buClr>
                <a:srgbClr val="000000"/>
              </a:buClr>
              <a:buSzPct val="45000"/>
              <a:buFont typeface="Wingdings" charset="2"/>
              <a:buChar char=""/>
            </a:pPr>
            <a:r>
              <a:rPr lang="it-IT" sz="2000" b="0" strike="noStrike" spc="-1" dirty="0">
                <a:solidFill>
                  <a:srgbClr val="000000"/>
                </a:solidFill>
                <a:latin typeface="Calibri Light" panose="020F0302020204030204" pitchFamily="34" charset="0"/>
                <a:cs typeface="Calibri Light" panose="020F0302020204030204" pitchFamily="34" charset="0"/>
              </a:rPr>
              <a:t>Alcune università limitano il numero di posti disponibili per gli studenti Erasmus → </a:t>
            </a:r>
            <a:r>
              <a:rPr lang="it-IT" sz="2000" b="0" strike="noStrike" spc="-1" dirty="0">
                <a:solidFill>
                  <a:srgbClr val="C9211E"/>
                </a:solidFill>
                <a:latin typeface="Calibri Light" panose="020F0302020204030204" pitchFamily="34" charset="0"/>
                <a:cs typeface="Calibri Light" panose="020F0302020204030204" pitchFamily="34" charset="0"/>
              </a:rPr>
              <a:t>first come, first </a:t>
            </a:r>
            <a:r>
              <a:rPr lang="it-IT" sz="2000" b="0" strike="noStrike" spc="-1" dirty="0" err="1">
                <a:solidFill>
                  <a:srgbClr val="C9211E"/>
                </a:solidFill>
                <a:latin typeface="Calibri Light" panose="020F0302020204030204" pitchFamily="34" charset="0"/>
                <a:cs typeface="Calibri Light" panose="020F0302020204030204" pitchFamily="34" charset="0"/>
              </a:rPr>
              <a:t>served</a:t>
            </a:r>
            <a:endParaRPr lang="it-IT" sz="2000" b="0" strike="noStrike" spc="-1" dirty="0">
              <a:solidFill>
                <a:srgbClr val="000000"/>
              </a:solidFill>
              <a:latin typeface="Calibri Light" panose="020F0302020204030204" pitchFamily="34" charset="0"/>
              <a:cs typeface="Calibri Light" panose="020F0302020204030204" pitchFamily="34" charset="0"/>
            </a:endParaRPr>
          </a:p>
          <a:p>
            <a:pPr marL="863600" lvl="1" indent="-323850">
              <a:spcBef>
                <a:spcPts val="1134"/>
              </a:spcBef>
              <a:buClr>
                <a:srgbClr val="000000"/>
              </a:buClr>
              <a:buSzPct val="75000"/>
              <a:buFont typeface="Symbol" charset="2"/>
              <a:buChar char=""/>
            </a:pPr>
            <a:r>
              <a:rPr lang="it-IT" sz="2000" b="0" strike="noStrike" spc="-1" dirty="0">
                <a:solidFill>
                  <a:srgbClr val="000000"/>
                </a:solidFill>
                <a:latin typeface="Calibri Light" panose="020F0302020204030204" pitchFamily="34" charset="0"/>
                <a:cs typeface="Calibri Light" panose="020F0302020204030204" pitchFamily="34" charset="0"/>
              </a:rPr>
              <a:t>Se necessario, il </a:t>
            </a:r>
            <a:r>
              <a:rPr lang="it-IT" sz="2000" b="0" strike="noStrike" spc="-1" dirty="0" err="1">
                <a:solidFill>
                  <a:srgbClr val="000000"/>
                </a:solidFill>
                <a:latin typeface="Calibri Light" panose="020F0302020204030204" pitchFamily="34" charset="0"/>
                <a:cs typeface="Calibri Light" panose="020F0302020204030204" pitchFamily="34" charset="0"/>
              </a:rPr>
              <a:t>CCdS</a:t>
            </a:r>
            <a:r>
              <a:rPr lang="it-IT" sz="2000" b="0" strike="noStrike" spc="-1" dirty="0">
                <a:solidFill>
                  <a:srgbClr val="000000"/>
                </a:solidFill>
                <a:latin typeface="Calibri Light" panose="020F0302020204030204" pitchFamily="34" charset="0"/>
                <a:cs typeface="Calibri Light" panose="020F0302020204030204" pitchFamily="34" charset="0"/>
              </a:rPr>
              <a:t> può rilasciare un L.A. non ufficiale per accelerare la procedura di </a:t>
            </a:r>
            <a:r>
              <a:rPr lang="it-IT" sz="2000" b="0" strike="noStrike" spc="-1" dirty="0" err="1">
                <a:solidFill>
                  <a:srgbClr val="000000"/>
                </a:solidFill>
                <a:latin typeface="Calibri Light" panose="020F0302020204030204" pitchFamily="34" charset="0"/>
                <a:cs typeface="Calibri Light" panose="020F0302020204030204" pitchFamily="34" charset="0"/>
              </a:rPr>
              <a:t>enrollment</a:t>
            </a:r>
            <a:endParaRPr lang="it-IT" sz="2000" b="0" strike="noStrike" spc="-1"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527040" y="476640"/>
            <a:ext cx="11232720" cy="647640"/>
          </a:xfrm>
          <a:prstGeom prst="rect">
            <a:avLst/>
          </a:prstGeom>
          <a:noFill/>
          <a:ln>
            <a:noFill/>
          </a:ln>
        </p:spPr>
        <p:txBody>
          <a:bodyPr lIns="90000" tIns="45000" rIns="90000" bIns="45000" anchor="t">
            <a:noAutofit/>
          </a:bodyPr>
          <a:lstStyle>
            <a:defPPr>
              <a:defRPr lang="it-IT"/>
            </a:defPPr>
            <a:lvl1pPr indent="-324000">
              <a:lnSpc>
                <a:spcPts val="2200"/>
              </a:lnSpc>
              <a:spcBef>
                <a:spcPts val="479"/>
              </a:spcBef>
              <a:tabLst>
                <a:tab pos="0" algn="l"/>
              </a:tabLst>
              <a:defRPr sz="2800" b="1" spc="-1">
                <a:solidFill>
                  <a:srgbClr val="000000"/>
                </a:solidFill>
                <a:latin typeface="Calibri Light" panose="020F0302020204030204" pitchFamily="34" charset="0"/>
                <a:cs typeface="Calibri Light" panose="020F0302020204030204" pitchFamily="34" charset="0"/>
              </a:defRPr>
            </a:lvl1pPr>
          </a:lstStyle>
          <a:p>
            <a:pPr indent="-323850"/>
            <a:r>
              <a:rPr lang="it-IT" sz="3200" dirty="0">
                <a:latin typeface="Calibri Light"/>
                <a:cs typeface="Calibri Light"/>
              </a:rPr>
              <a:t>Inizio e Fine Soggiorno</a:t>
            </a:r>
            <a:endParaRPr lang="en-US" dirty="0">
              <a:latin typeface="Calibri Light"/>
              <a:cs typeface="Calibri Light"/>
            </a:endParaRPr>
          </a:p>
        </p:txBody>
      </p:sp>
      <p:sp>
        <p:nvSpPr>
          <p:cNvPr id="190" name="TextShape 2"/>
          <p:cNvSpPr txBox="1"/>
          <p:nvPr/>
        </p:nvSpPr>
        <p:spPr>
          <a:xfrm>
            <a:off x="527040" y="1413000"/>
            <a:ext cx="11232720" cy="4464000"/>
          </a:xfrm>
          <a:prstGeom prst="rect">
            <a:avLst/>
          </a:prstGeom>
          <a:noFill/>
          <a:ln>
            <a:noFill/>
          </a:ln>
        </p:spPr>
        <p:txBody>
          <a:bodyPr lIns="90000" tIns="45000" rIns="90000" bIns="45000">
            <a:noAutofit/>
          </a:bodyPr>
          <a:lstStyle/>
          <a:p>
            <a:pPr marL="432000" indent="-324000">
              <a:spcBef>
                <a:spcPts val="1417"/>
              </a:spcBef>
              <a:buClr>
                <a:srgbClr val="000000"/>
              </a:buClr>
              <a:buSzPct val="45000"/>
              <a:buFont typeface="Wingdings" charset="2"/>
              <a:buChar char=""/>
            </a:pPr>
            <a:r>
              <a:rPr lang="it-IT" sz="2000" b="0" strike="noStrike" spc="-1" dirty="0">
                <a:solidFill>
                  <a:srgbClr val="000000"/>
                </a:solidFill>
                <a:latin typeface="Calibri Light" panose="020F0302020204030204" pitchFamily="34" charset="0"/>
                <a:cs typeface="Calibri Light" panose="020F0302020204030204" pitchFamily="34" charset="0"/>
              </a:rPr>
              <a:t>Prima di partire il L.A. deve essere ufficializzato</a:t>
            </a:r>
          </a:p>
          <a:p>
            <a:pPr marL="432000" indent="-324000">
              <a:spcBef>
                <a:spcPts val="1417"/>
              </a:spcBef>
              <a:buClr>
                <a:srgbClr val="000000"/>
              </a:buClr>
              <a:buSzPct val="45000"/>
              <a:buFont typeface="Wingdings" charset="2"/>
              <a:buChar char=""/>
            </a:pPr>
            <a:r>
              <a:rPr lang="it-IT" sz="2000" b="0" strike="noStrike" spc="-1" dirty="0">
                <a:solidFill>
                  <a:srgbClr val="000000"/>
                </a:solidFill>
                <a:latin typeface="Calibri Light" panose="020F0302020204030204" pitchFamily="34" charset="0"/>
                <a:cs typeface="Calibri Light" panose="020F0302020204030204" pitchFamily="34" charset="0"/>
              </a:rPr>
              <a:t>Al rientro gli uffici devono ricevere la documentazione necessaria (vedi procedure) tra cui </a:t>
            </a:r>
          </a:p>
          <a:p>
            <a:pPr marL="864000" lvl="1" indent="-324000">
              <a:spcBef>
                <a:spcPts val="1134"/>
              </a:spcBef>
              <a:buClr>
                <a:srgbClr val="000000"/>
              </a:buClr>
              <a:buSzPct val="75000"/>
              <a:buFont typeface="Symbol" charset="2"/>
              <a:buChar char=""/>
            </a:pPr>
            <a:r>
              <a:rPr lang="it-IT" sz="2000" b="0" strike="noStrike" spc="-1" dirty="0" err="1">
                <a:solidFill>
                  <a:srgbClr val="000000"/>
                </a:solidFill>
                <a:latin typeface="Calibri Light" panose="020F0302020204030204" pitchFamily="34" charset="0"/>
                <a:cs typeface="Calibri Light" panose="020F0302020204030204" pitchFamily="34" charset="0"/>
              </a:rPr>
              <a:t>Transcript</a:t>
            </a:r>
            <a:r>
              <a:rPr lang="it-IT" sz="2000" b="0" strike="noStrike" spc="-1" dirty="0">
                <a:solidFill>
                  <a:srgbClr val="000000"/>
                </a:solidFill>
                <a:latin typeface="Calibri Light" panose="020F0302020204030204" pitchFamily="34" charset="0"/>
                <a:cs typeface="Calibri Light" panose="020F0302020204030204" pitchFamily="34" charset="0"/>
              </a:rPr>
              <a:t> of Records = dichiarazione ufficiale dei risultati ottenuti</a:t>
            </a:r>
          </a:p>
          <a:p>
            <a:pPr marL="432000" indent="-324000">
              <a:spcBef>
                <a:spcPts val="1417"/>
              </a:spcBef>
              <a:buClr>
                <a:srgbClr val="000000"/>
              </a:buClr>
              <a:buSzPct val="45000"/>
              <a:buFont typeface="Wingdings" charset="2"/>
              <a:buChar char=""/>
            </a:pPr>
            <a:r>
              <a:rPr lang="it-IT" sz="2000" b="0" strike="noStrike" spc="-1" dirty="0">
                <a:solidFill>
                  <a:srgbClr val="000000"/>
                </a:solidFill>
                <a:latin typeface="Calibri Light" panose="020F0302020204030204" pitchFamily="34" charset="0"/>
                <a:cs typeface="Calibri Light" panose="020F0302020204030204" pitchFamily="34" charset="0"/>
              </a:rPr>
              <a:t>Lo studente presenta la Richiesta di Riconoscimento (R.R.)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527040" y="476640"/>
            <a:ext cx="11232720" cy="647640"/>
          </a:xfrm>
          <a:prstGeom prst="rect">
            <a:avLst/>
          </a:prstGeom>
          <a:noFill/>
          <a:ln>
            <a:noFill/>
          </a:ln>
        </p:spPr>
        <p:txBody>
          <a:bodyPr lIns="90000" tIns="45000" rIns="90000" bIns="45000" anchor="t">
            <a:noAutofit/>
          </a:bodyPr>
          <a:lstStyle/>
          <a:p>
            <a:pPr indent="-323850">
              <a:lnSpc>
                <a:spcPts val="2200"/>
              </a:lnSpc>
              <a:spcBef>
                <a:spcPts val="479"/>
              </a:spcBef>
              <a:tabLst>
                <a:tab pos="0" algn="l"/>
              </a:tabLst>
            </a:pPr>
            <a:r>
              <a:rPr lang="it-IT" sz="3200" b="1" strike="noStrike" spc="-1" dirty="0">
                <a:latin typeface="Calibri Light"/>
                <a:cs typeface="Calibri Light"/>
              </a:rPr>
              <a:t>Richiesta di </a:t>
            </a:r>
            <a:r>
              <a:rPr lang="it-IT" sz="3200" b="1" spc="-1" dirty="0">
                <a:latin typeface="Calibri Light"/>
                <a:cs typeface="Calibri Light"/>
              </a:rPr>
              <a:t>Riconoscimento</a:t>
            </a:r>
            <a:r>
              <a:rPr lang="it-IT" sz="3200" b="1" strike="noStrike" spc="-1" dirty="0">
                <a:latin typeface="Calibri Light"/>
                <a:cs typeface="Calibri Light"/>
              </a:rPr>
              <a:t> – </a:t>
            </a:r>
            <a:r>
              <a:rPr lang="it-IT" sz="3200" b="1" spc="-1" dirty="0">
                <a:latin typeface="Calibri Light"/>
                <a:cs typeface="Calibri Light"/>
              </a:rPr>
              <a:t>Coerente</a:t>
            </a:r>
            <a:r>
              <a:rPr lang="it-IT" sz="3200" b="1" strike="noStrike" spc="-1" dirty="0">
                <a:latin typeface="Calibri Light"/>
                <a:cs typeface="Calibri Light"/>
              </a:rPr>
              <a:t> con LA</a:t>
            </a:r>
            <a:endParaRPr lang="it-IT" sz="3200" b="0" strike="noStrike" spc="-1" dirty="0">
              <a:latin typeface="Calibri Light"/>
              <a:cs typeface="Calibri Light"/>
            </a:endParaRPr>
          </a:p>
        </p:txBody>
      </p:sp>
      <p:sp>
        <p:nvSpPr>
          <p:cNvPr id="192" name="TextShape 2"/>
          <p:cNvSpPr txBox="1"/>
          <p:nvPr/>
        </p:nvSpPr>
        <p:spPr>
          <a:xfrm>
            <a:off x="479640" y="1124280"/>
            <a:ext cx="11232720" cy="4464000"/>
          </a:xfrm>
          <a:prstGeom prst="rect">
            <a:avLst/>
          </a:prstGeom>
          <a:noFill/>
          <a:ln>
            <a:noFill/>
          </a:ln>
        </p:spPr>
        <p:txBody>
          <a:bodyPr lIns="90000" tIns="45000" rIns="90000" bIns="45000" anchor="t">
            <a:noAutofit/>
          </a:bodyPr>
          <a:lstStyle/>
          <a:p>
            <a:pPr marL="431800" indent="-32385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Nel caso le attività siano state svolte come da L.A., la richiesta di riconoscimento non richiede particolare attenzione</a:t>
            </a:r>
            <a:endParaRPr lang="en-US"/>
          </a:p>
          <a:p>
            <a:pPr marL="431800" indent="-32385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I voti vengono convertiti sulla base della corrispondenza tra fasce percentili se correttamente dichiarate dall’università estera</a:t>
            </a:r>
          </a:p>
          <a:p>
            <a:pPr marL="863600" lvl="1" indent="-323850">
              <a:spcBef>
                <a:spcPts val="1134"/>
              </a:spcBef>
              <a:buClr>
                <a:srgbClr val="000000"/>
              </a:buClr>
              <a:buSzPct val="75000"/>
              <a:buFont typeface="Symbol" charset="2"/>
              <a:buChar char=""/>
            </a:pPr>
            <a:r>
              <a:rPr lang="it-IT" sz="1600" b="0" strike="noStrike" spc="-1" dirty="0">
                <a:solidFill>
                  <a:srgbClr val="000000"/>
                </a:solidFill>
                <a:latin typeface="Calibri Light"/>
                <a:cs typeface="Calibri Light"/>
              </a:rPr>
              <a:t>La distribuzione dei voti </a:t>
            </a:r>
            <a:r>
              <a:rPr lang="it-IT" sz="1600" b="0" strike="noStrike" spc="-1" dirty="0" err="1">
                <a:solidFill>
                  <a:srgbClr val="000000"/>
                </a:solidFill>
                <a:latin typeface="Calibri Light"/>
                <a:cs typeface="Calibri Light"/>
              </a:rPr>
              <a:t>Unibo</a:t>
            </a:r>
            <a:r>
              <a:rPr lang="it-IT" sz="1600" b="0" strike="noStrike" spc="-1" dirty="0">
                <a:solidFill>
                  <a:srgbClr val="000000"/>
                </a:solidFill>
                <a:latin typeface="Calibri Light"/>
                <a:cs typeface="Calibri Light"/>
              </a:rPr>
              <a:t> è reperibile sul portale:</a:t>
            </a:r>
            <a:r>
              <a:rPr lang="it-IT" sz="1600" b="0" strike="noStrike" spc="-1" dirty="0">
                <a:solidFill>
                  <a:srgbClr val="000000"/>
                </a:solidFill>
                <a:latin typeface="Calibri Light"/>
                <a:cs typeface="Calibri Light"/>
                <a:hlinkClick r:id="rId2"/>
              </a:rPr>
              <a:t>https://www.unibo.it/it/didattica/iscrizioni-trasferimenti-e-laurea/il-sistema-universitario/ects-label/</a:t>
            </a:r>
            <a:r>
              <a:rPr lang="it-IT" sz="1600" spc="-1" dirty="0">
                <a:solidFill>
                  <a:srgbClr val="000000"/>
                </a:solidFill>
                <a:latin typeface="Calibri Light"/>
                <a:cs typeface="Calibri Light"/>
                <a:hlinkClick r:id="rId2"/>
              </a:rPr>
              <a:t>tabelle-di-conversione-dei-voti-nella-scala-ects</a:t>
            </a:r>
            <a:r>
              <a:rPr lang="it-IT" sz="1600" spc="-1" dirty="0">
                <a:solidFill>
                  <a:srgbClr val="000000"/>
                </a:solidFill>
                <a:latin typeface="Calibri Light"/>
                <a:cs typeface="Calibri Light"/>
              </a:rPr>
              <a:t> seguendo</a:t>
            </a:r>
            <a:r>
              <a:rPr lang="it-IT" sz="1600" b="0" strike="noStrike" spc="-1" dirty="0">
                <a:solidFill>
                  <a:srgbClr val="000000"/>
                </a:solidFill>
                <a:latin typeface="Calibri Light"/>
                <a:cs typeface="Calibri Light"/>
              </a:rPr>
              <a:t> l’A.A. di riferimento per il corso da riconoscere e l’area </a:t>
            </a:r>
            <a:r>
              <a:rPr lang="it-IT" sz="1600" b="0" strike="noStrike" spc="-1" dirty="0">
                <a:solidFill>
                  <a:srgbClr val="2A6099"/>
                </a:solidFill>
                <a:latin typeface="Calibri Light"/>
                <a:cs typeface="Calibri Light"/>
              </a:rPr>
              <a:t>ISCED06</a:t>
            </a:r>
            <a:endParaRPr lang="it-IT" sz="1600" b="0" strike="noStrike" spc="-1" dirty="0">
              <a:solidFill>
                <a:srgbClr val="000000"/>
              </a:solidFill>
              <a:latin typeface="Calibri Light"/>
              <a:cs typeface="Calibri Light"/>
            </a:endParaRPr>
          </a:p>
          <a:p>
            <a:pPr marL="863600" lvl="1" indent="-323850">
              <a:spcBef>
                <a:spcPts val="1134"/>
              </a:spcBef>
              <a:buClr>
                <a:srgbClr val="000000"/>
              </a:buClr>
              <a:buSzPct val="75000"/>
              <a:buFont typeface="Symbol" charset="2"/>
              <a:buChar char=""/>
            </a:pPr>
            <a:r>
              <a:rPr lang="it-IT" sz="1600" b="0" strike="noStrike" spc="-1" dirty="0">
                <a:solidFill>
                  <a:srgbClr val="2A6099"/>
                </a:solidFill>
                <a:latin typeface="Calibri Light" panose="020F0302020204030204" pitchFamily="34" charset="0"/>
                <a:cs typeface="Calibri Light" panose="020F0302020204030204" pitchFamily="34" charset="0"/>
              </a:rPr>
              <a:t>NOTA: le tabelle riportano corrispondenze anche con la scala ECTS ora deprecata, ma non precisissime</a:t>
            </a:r>
            <a:endParaRPr lang="it-IT" sz="1600" b="0" strike="noStrike" spc="-1" dirty="0">
              <a:solidFill>
                <a:srgbClr val="000000"/>
              </a:solidFill>
              <a:latin typeface="Calibri Light" panose="020F0302020204030204" pitchFamily="34" charset="0"/>
              <a:cs typeface="Calibri Light" panose="020F0302020204030204" pitchFamily="34" charset="0"/>
            </a:endParaRPr>
          </a:p>
          <a:p>
            <a:pPr marL="1295400" lvl="2" indent="-287655">
              <a:spcBef>
                <a:spcPts val="283"/>
              </a:spcBef>
              <a:buClr>
                <a:srgbClr val="000000"/>
              </a:buClr>
              <a:buSzPct val="45000"/>
              <a:buFont typeface="Wingdings" charset="2"/>
              <a:buChar char=""/>
            </a:pPr>
            <a:r>
              <a:rPr lang="it-IT" sz="1600" b="0" strike="noStrike" spc="-1" dirty="0">
                <a:solidFill>
                  <a:srgbClr val="2A6099"/>
                </a:solidFill>
                <a:latin typeface="Calibri Light" panose="020F0302020204030204" pitchFamily="34" charset="0"/>
                <a:cs typeface="Calibri Light" panose="020F0302020204030204" pitchFamily="34" charset="0"/>
              </a:rPr>
              <a:t>sono leggermente favorevoli alle conversioni </a:t>
            </a:r>
            <a:r>
              <a:rPr lang="it-IT" sz="1600" b="0" strike="noStrike" spc="-1" dirty="0" err="1">
                <a:solidFill>
                  <a:srgbClr val="2A6099"/>
                </a:solidFill>
                <a:latin typeface="Calibri Light" panose="020F0302020204030204" pitchFamily="34" charset="0"/>
                <a:cs typeface="Calibri Light" panose="020F0302020204030204" pitchFamily="34" charset="0"/>
              </a:rPr>
              <a:t>Unibo→ECTS</a:t>
            </a:r>
            <a:r>
              <a:rPr lang="it-IT" sz="1600" b="0" strike="noStrike" spc="-1" dirty="0">
                <a:solidFill>
                  <a:srgbClr val="2A6099"/>
                </a:solidFill>
                <a:latin typeface="Calibri Light" panose="020F0302020204030204" pitchFamily="34" charset="0"/>
                <a:cs typeface="Calibri Light" panose="020F0302020204030204" pitchFamily="34" charset="0"/>
              </a:rPr>
              <a:t> quindi leggermente sfavorevoli ai nostri studenti </a:t>
            </a:r>
            <a:r>
              <a:rPr lang="it-IT" sz="1600" b="0" strike="noStrike" spc="-1" dirty="0" err="1">
                <a:solidFill>
                  <a:srgbClr val="2A6099"/>
                </a:solidFill>
                <a:latin typeface="Calibri Light" panose="020F0302020204030204" pitchFamily="34" charset="0"/>
                <a:cs typeface="Calibri Light" panose="020F0302020204030204" pitchFamily="34" charset="0"/>
              </a:rPr>
              <a:t>outgoing</a:t>
            </a:r>
            <a:endParaRPr lang="it-IT" sz="1600" b="0" strike="noStrike" spc="-1" dirty="0">
              <a:solidFill>
                <a:srgbClr val="000000"/>
              </a:solidFill>
              <a:latin typeface="Calibri Light" panose="020F0302020204030204" pitchFamily="34" charset="0"/>
              <a:cs typeface="Calibri Light" panose="020F0302020204030204" pitchFamily="34" charset="0"/>
            </a:endParaRPr>
          </a:p>
          <a:p>
            <a:pPr marL="1295400" lvl="2" indent="-287655">
              <a:spcBef>
                <a:spcPts val="283"/>
              </a:spcBef>
              <a:buClr>
                <a:srgbClr val="000000"/>
              </a:buClr>
              <a:buSzPct val="45000"/>
              <a:buFont typeface="Wingdings" charset="2"/>
              <a:buChar char=""/>
            </a:pPr>
            <a:r>
              <a:rPr lang="it-IT" sz="1600" b="0" strike="noStrike" spc="-1" dirty="0">
                <a:solidFill>
                  <a:srgbClr val="2A6099"/>
                </a:solidFill>
                <a:latin typeface="Calibri Light" panose="020F0302020204030204" pitchFamily="34" charset="0"/>
                <a:cs typeface="Calibri Light" panose="020F0302020204030204" pitchFamily="34" charset="0"/>
              </a:rPr>
              <a:t>ove necessario usiamo la scala ECTS ufficiale A=top 10%, B=successivo 25%, C=successivo 30%, D=successivo 25%, E=restante 10%</a:t>
            </a:r>
            <a:endParaRPr lang="it-IT" sz="1600" b="0" strike="noStrike" spc="-1" dirty="0">
              <a:solidFill>
                <a:srgbClr val="000000"/>
              </a:solidFill>
              <a:latin typeface="Calibri Light" panose="020F0302020204030204" pitchFamily="34" charset="0"/>
              <a:cs typeface="Calibri Light" panose="020F0302020204030204" pitchFamily="34" charset="0"/>
            </a:endParaRPr>
          </a:p>
          <a:p>
            <a:pPr marL="431800" indent="-323850">
              <a:spcBef>
                <a:spcPts val="1417"/>
              </a:spcBef>
              <a:buClr>
                <a:srgbClr val="000000"/>
              </a:buClr>
              <a:buSzPct val="45000"/>
              <a:buFont typeface="Wingdings" charset="2"/>
              <a:buChar char=""/>
            </a:pPr>
            <a:r>
              <a:rPr lang="it-IT" b="1" strike="noStrike" spc="-1" dirty="0">
                <a:solidFill>
                  <a:srgbClr val="000000"/>
                </a:solidFill>
                <a:latin typeface="Calibri Light"/>
                <a:cs typeface="Calibri Light"/>
              </a:rPr>
              <a:t>In caso di assenza o ambiguità, la linea guida </a:t>
            </a:r>
            <a:r>
              <a:rPr lang="it-IT" b="1" u="sng" strike="noStrike" spc="-1" dirty="0">
                <a:solidFill>
                  <a:srgbClr val="000000"/>
                </a:solidFill>
                <a:uFillTx/>
                <a:latin typeface="Calibri Light"/>
                <a:cs typeface="Calibri Light"/>
              </a:rPr>
              <a:t>informale e solo orientativa</a:t>
            </a:r>
            <a:r>
              <a:rPr lang="it-IT" b="1" strike="noStrike" spc="-1" dirty="0">
                <a:solidFill>
                  <a:srgbClr val="000000"/>
                </a:solidFill>
                <a:latin typeface="Calibri Light"/>
                <a:cs typeface="Calibri Light"/>
              </a:rPr>
              <a:t> è quella </a:t>
            </a:r>
            <a:r>
              <a:rPr lang="it-IT" b="1" spc="-1" dirty="0">
                <a:solidFill>
                  <a:srgbClr val="000000"/>
                </a:solidFill>
                <a:latin typeface="Calibri Light"/>
                <a:cs typeface="Calibri Light"/>
              </a:rPr>
              <a:t>di reperire informazioni sui percentili e le valutazioni ECTS in tabelle di corrispondenza pregresse.</a:t>
            </a:r>
            <a:endParaRPr lang="it-IT" b="1" strike="noStrike" spc="-1" dirty="0">
              <a:solidFill>
                <a:srgbClr val="000000"/>
              </a:solidFill>
              <a:latin typeface="Calibri Light"/>
              <a:cs typeface="Calibri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527040" y="476640"/>
            <a:ext cx="11232720" cy="647640"/>
          </a:xfrm>
          <a:prstGeom prst="rect">
            <a:avLst/>
          </a:prstGeom>
          <a:noFill/>
          <a:ln>
            <a:noFill/>
          </a:ln>
        </p:spPr>
        <p:txBody>
          <a:bodyPr lIns="90000" tIns="45000" rIns="90000" bIns="45000">
            <a:noAutofit/>
          </a:bodyPr>
          <a:lstStyle>
            <a:defPPr>
              <a:defRPr lang="it-IT"/>
            </a:defPPr>
            <a:lvl1pPr indent="-324000">
              <a:lnSpc>
                <a:spcPts val="2200"/>
              </a:lnSpc>
              <a:spcBef>
                <a:spcPts val="479"/>
              </a:spcBef>
              <a:tabLst>
                <a:tab pos="0" algn="l"/>
              </a:tabLst>
              <a:defRPr sz="3200" b="1" strike="noStrike" spc="-1">
                <a:latin typeface="Calibri Light" panose="020F0302020204030204" pitchFamily="34" charset="0"/>
                <a:cs typeface="Calibri Light" panose="020F0302020204030204" pitchFamily="34" charset="0"/>
              </a:defRPr>
            </a:lvl1pPr>
          </a:lstStyle>
          <a:p>
            <a:r>
              <a:rPr lang="it-IT" dirty="0"/>
              <a:t>Richiesta di riconoscimento – differente da L.A.</a:t>
            </a:r>
          </a:p>
        </p:txBody>
      </p:sp>
      <p:sp>
        <p:nvSpPr>
          <p:cNvPr id="208" name="TextShape 2"/>
          <p:cNvSpPr txBox="1"/>
          <p:nvPr/>
        </p:nvSpPr>
        <p:spPr>
          <a:xfrm>
            <a:off x="527040" y="1320533"/>
            <a:ext cx="11232720" cy="4464000"/>
          </a:xfrm>
          <a:prstGeom prst="rect">
            <a:avLst/>
          </a:prstGeom>
          <a:noFill/>
          <a:ln>
            <a:noFill/>
          </a:ln>
        </p:spPr>
        <p:txBody>
          <a:bodyPr lIns="90000" tIns="45000" rIns="90000" bIns="45000">
            <a:noAutofit/>
          </a:bodyPr>
          <a:lstStyle/>
          <a:p>
            <a:pPr marL="432000" indent="-32400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ea typeface="Noto Sans CJK SC"/>
                <a:cs typeface="Calibri Light" panose="020F0302020204030204" pitchFamily="34" charset="0"/>
              </a:rPr>
              <a:t>Nel caso tutte le attività di un intero gruppo </a:t>
            </a:r>
            <a:r>
              <a:rPr lang="it-IT" b="1" strike="noStrike" spc="-1" dirty="0">
                <a:solidFill>
                  <a:srgbClr val="000000"/>
                </a:solidFill>
                <a:latin typeface="Calibri Light" panose="020F0302020204030204" pitchFamily="34" charset="0"/>
                <a:cs typeface="Calibri Light" panose="020F0302020204030204" pitchFamily="34" charset="0"/>
              </a:rPr>
              <a:t>non siano state svolte (o i corrispondenti esami abbiano avuto esito insufficiente), semplicemente il gruppo non viene riconosciuto </a:t>
            </a:r>
          </a:p>
          <a:p>
            <a:pPr marL="864000" lvl="1" indent="-324000">
              <a:spcBef>
                <a:spcPts val="1134"/>
              </a:spcBef>
              <a:buClr>
                <a:srgbClr val="000000"/>
              </a:buClr>
              <a:buSzPct val="75000"/>
              <a:buFont typeface="Symbol"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gli esami previsti restano a debito nel piano di studi e vanno sostenuti come tutti gli altri</a:t>
            </a:r>
          </a:p>
          <a:p>
            <a:pPr marL="864000" lvl="1" indent="-324000">
              <a:spcBef>
                <a:spcPts val="1134"/>
              </a:spcBef>
              <a:buClr>
                <a:srgbClr val="000000"/>
              </a:buClr>
              <a:buSzPct val="75000"/>
              <a:buFont typeface="Symbol"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nessun effetto sugli altri gruppi di corrispondenza</a:t>
            </a:r>
          </a:p>
          <a:p>
            <a:pPr marL="864000" lvl="1" indent="-324000">
              <a:spcBef>
                <a:spcPts val="1134"/>
              </a:spcBef>
              <a:buClr>
                <a:srgbClr val="000000"/>
              </a:buClr>
              <a:buSzPct val="75000"/>
              <a:buFont typeface="Symbol" charset="2"/>
              <a:buChar char=""/>
            </a:pPr>
            <a:endParaRPr lang="it-IT" sz="1800" b="0" strike="noStrike" spc="-1" dirty="0">
              <a:solidFill>
                <a:srgbClr val="000000"/>
              </a:solidFill>
              <a:latin typeface="Calibri Light" panose="020F0302020204030204" pitchFamily="34" charset="0"/>
              <a:cs typeface="Calibri Light" panose="020F0302020204030204" pitchFamily="34" charset="0"/>
            </a:endParaRPr>
          </a:p>
          <a:p>
            <a:pPr marL="432000" indent="-324000">
              <a:spcBef>
                <a:spcPts val="1417"/>
              </a:spcBef>
              <a:buClr>
                <a:srgbClr val="000000"/>
              </a:buClr>
              <a:buSzPct val="45000"/>
              <a:buFont typeface="Wingdings" charset="2"/>
              <a:buChar char=""/>
            </a:pPr>
            <a:r>
              <a:rPr lang="it-IT" b="1" spc="-1" dirty="0">
                <a:solidFill>
                  <a:srgbClr val="000000"/>
                </a:solidFill>
                <a:latin typeface="Calibri Light" panose="020F0302020204030204" pitchFamily="34" charset="0"/>
                <a:cs typeface="Calibri Light" panose="020F0302020204030204" pitchFamily="34" charset="0"/>
              </a:rPr>
              <a:t>Nel caso lo svolgimento del percorso sia stato diverso dal previsto, e questo porti a invalidare parzialmente il “contratto”, si cerca una sistemazione</a:t>
            </a:r>
          </a:p>
          <a:p>
            <a:pPr marL="864000" lvl="1" indent="-324000">
              <a:lnSpc>
                <a:spcPct val="100000"/>
              </a:lnSpc>
              <a:spcBef>
                <a:spcPts val="1134"/>
              </a:spcBef>
              <a:buClr>
                <a:srgbClr val="000000"/>
              </a:buClr>
              <a:buSzPct val="75000"/>
              <a:buFont typeface="Symbol" charset="2"/>
              <a:buChar char=""/>
            </a:pPr>
            <a:r>
              <a:rPr lang="it-IT" sz="1800" b="0" strike="noStrike" spc="-1" dirty="0">
                <a:solidFill>
                  <a:srgbClr val="000000"/>
                </a:solidFill>
                <a:latin typeface="Calibri Light" panose="020F0302020204030204" pitchFamily="34" charset="0"/>
                <a:ea typeface="Noto Sans CJK SC"/>
                <a:cs typeface="Calibri Light" panose="020F0302020204030204" pitchFamily="34" charset="0"/>
              </a:rPr>
              <a:t>utile segnalare il problema </a:t>
            </a:r>
            <a:r>
              <a:rPr lang="it-IT" sz="1800" b="0" strike="noStrike" spc="-1" dirty="0">
                <a:solidFill>
                  <a:srgbClr val="000000"/>
                </a:solidFill>
                <a:latin typeface="Calibri Light" panose="020F0302020204030204" pitchFamily="34" charset="0"/>
                <a:cs typeface="Calibri Light" panose="020F0302020204030204" pitchFamily="34" charset="0"/>
              </a:rPr>
              <a:t>non appena si presentano i primi sintomi</a:t>
            </a:r>
          </a:p>
          <a:p>
            <a:pPr marL="864000" lvl="1" indent="-324000">
              <a:lnSpc>
                <a:spcPct val="100000"/>
              </a:lnSpc>
              <a:spcBef>
                <a:spcPts val="1134"/>
              </a:spcBef>
              <a:buClr>
                <a:srgbClr val="000000"/>
              </a:buClr>
              <a:buSzPct val="75000"/>
              <a:buFont typeface="Symbol" charset="2"/>
              <a:buChar char=""/>
            </a:pPr>
            <a:endParaRPr lang="it-IT" sz="1800" b="0" strike="noStrike" spc="-1" dirty="0">
              <a:solidFill>
                <a:srgbClr val="000000"/>
              </a:solidFill>
              <a:latin typeface="Calibri Light" panose="020F0302020204030204" pitchFamily="34" charset="0"/>
              <a:cs typeface="Calibri Light" panose="020F0302020204030204" pitchFamily="34" charset="0"/>
            </a:endParaRPr>
          </a:p>
          <a:p>
            <a:pPr marL="432000" indent="-324000">
              <a:lnSpc>
                <a:spcPct val="100000"/>
              </a:lnSpc>
              <a:spcBef>
                <a:spcPts val="1417"/>
              </a:spcBef>
              <a:buClr>
                <a:srgbClr val="000000"/>
              </a:buClr>
              <a:buSzPct val="45000"/>
              <a:buFont typeface="Wingdings" charset="2"/>
              <a:buChar char=""/>
            </a:pPr>
            <a:r>
              <a:rPr lang="it-IT" b="1" spc="-1" dirty="0">
                <a:solidFill>
                  <a:srgbClr val="000000"/>
                </a:solidFill>
                <a:latin typeface="Calibri Light" panose="020F0302020204030204" pitchFamily="34" charset="0"/>
                <a:cs typeface="Calibri Light" panose="020F0302020204030204" pitchFamily="34" charset="0"/>
              </a:rPr>
              <a:t>È possibile non chiedere il riconoscimento di attività valide, ad esempio per non influire negativamente sulla propria media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527040" y="476640"/>
            <a:ext cx="11232720" cy="647640"/>
          </a:xfrm>
          <a:prstGeom prst="rect">
            <a:avLst/>
          </a:prstGeom>
          <a:noFill/>
          <a:ln>
            <a:noFill/>
          </a:ln>
        </p:spPr>
        <p:txBody>
          <a:bodyPr lIns="90000" tIns="45000" rIns="90000" bIns="45000">
            <a:noAutofit/>
          </a:bodyPr>
          <a:lstStyle>
            <a:defPPr>
              <a:defRPr lang="it-IT"/>
            </a:defPPr>
            <a:lvl1pPr indent="-324000">
              <a:lnSpc>
                <a:spcPts val="2200"/>
              </a:lnSpc>
              <a:spcBef>
                <a:spcPts val="479"/>
              </a:spcBef>
              <a:tabLst>
                <a:tab pos="0" algn="l"/>
              </a:tabLst>
              <a:defRPr sz="3200" b="1" strike="noStrike" spc="-1">
                <a:latin typeface="Calibri Light" panose="020F0302020204030204" pitchFamily="34" charset="0"/>
                <a:cs typeface="Calibri Light" panose="020F0302020204030204" pitchFamily="34" charset="0"/>
              </a:defRPr>
            </a:lvl1pPr>
          </a:lstStyle>
          <a:p>
            <a:r>
              <a:rPr lang="it-IT" sz="2800" dirty="0"/>
              <a:t>Tempistiche Erasmus+ </a:t>
            </a:r>
            <a:br>
              <a:rPr lang="it-IT" sz="2800" dirty="0"/>
            </a:br>
            <a:r>
              <a:rPr lang="it-IT" sz="2000" dirty="0"/>
              <a:t>(ORIENTATIVE: DA VERIFICARE ANNO PER ANNO e DATE ESATTE)</a:t>
            </a:r>
          </a:p>
        </p:txBody>
      </p:sp>
      <p:graphicFrame>
        <p:nvGraphicFramePr>
          <p:cNvPr id="210" name="Object 2"/>
          <p:cNvGraphicFramePr/>
          <p:nvPr/>
        </p:nvGraphicFramePr>
        <p:xfrm>
          <a:off x="2915640" y="1388520"/>
          <a:ext cx="6278400" cy="4833000"/>
        </p:xfrm>
        <a:graphic>
          <a:graphicData uri="http://schemas.openxmlformats.org/presentationml/2006/ole">
            <mc:AlternateContent xmlns:mc="http://schemas.openxmlformats.org/markup-compatibility/2006">
              <mc:Choice xmlns:v="urn:schemas-microsoft-com:vml" Requires="v">
                <p:oleObj r:id="rId2" imgW="0" imgH="0" progId="Excel.Sheet.12">
                  <p:embed/>
                </p:oleObj>
              </mc:Choice>
              <mc:Fallback>
                <p:oleObj r:id="rId2" imgW="0" imgH="0" progId="Excel.Sheet.12">
                  <p:embed/>
                  <p:pic>
                    <p:nvPicPr>
                      <p:cNvPr id="210" name="Object 2"/>
                      <p:cNvPicPr/>
                      <p:nvPr/>
                    </p:nvPicPr>
                    <p:blipFill>
                      <a:blip r:embed="rId3"/>
                      <a:stretch/>
                    </p:blipFill>
                    <p:spPr>
                      <a:xfrm>
                        <a:off x="2915640" y="1388520"/>
                        <a:ext cx="6278400" cy="4833000"/>
                      </a:xfrm>
                      <a:prstGeom prst="rect">
                        <a:avLst/>
                      </a:prstGeom>
                      <a:ln>
                        <a:noFill/>
                      </a:ln>
                    </p:spPr>
                  </p:pic>
                </p:oleObj>
              </mc:Fallback>
            </mc:AlternateContent>
          </a:graphicData>
        </a:graphic>
      </p:graphicFrame>
      <p:sp>
        <p:nvSpPr>
          <p:cNvPr id="212" name="CustomShape 3"/>
          <p:cNvSpPr/>
          <p:nvPr/>
        </p:nvSpPr>
        <p:spPr>
          <a:xfrm>
            <a:off x="324000" y="1548000"/>
            <a:ext cx="2448000" cy="648000"/>
          </a:xfrm>
          <a:prstGeom prst="wedgeRoundRectCallout">
            <a:avLst>
              <a:gd name="adj1" fmla="val 117972"/>
              <a:gd name="adj2" fmla="val -40009"/>
              <a:gd name="adj3" fmla="val 16667"/>
            </a:avLst>
          </a:prstGeom>
          <a:solidFill>
            <a:srgbClr val="729FCF">
              <a:alpha val="34000"/>
            </a:srgbClr>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Pianificazione modifiche strutturali (per i più organizzati e ambiziosi)</a:t>
            </a:r>
          </a:p>
        </p:txBody>
      </p:sp>
      <p:sp>
        <p:nvSpPr>
          <p:cNvPr id="213" name="CustomShape 4"/>
          <p:cNvSpPr/>
          <p:nvPr/>
        </p:nvSpPr>
        <p:spPr>
          <a:xfrm>
            <a:off x="328320" y="2304360"/>
            <a:ext cx="2448000" cy="863640"/>
          </a:xfrm>
          <a:prstGeom prst="wedgeRoundRectCallout">
            <a:avLst>
              <a:gd name="adj1" fmla="val 121680"/>
              <a:gd name="adj2" fmla="val -666"/>
              <a:gd name="adj3" fmla="val 16667"/>
            </a:avLst>
          </a:prstGeom>
          <a:solidFill>
            <a:srgbClr val="729FCF">
              <a:alpha val="34000"/>
            </a:srgbClr>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Idee chiare sulle possibili sedi – idealmente con una bozza di LA per verifica compatibilità con PDS</a:t>
            </a:r>
          </a:p>
        </p:txBody>
      </p:sp>
      <p:sp>
        <p:nvSpPr>
          <p:cNvPr id="214" name="CustomShape 5"/>
          <p:cNvSpPr/>
          <p:nvPr/>
        </p:nvSpPr>
        <p:spPr>
          <a:xfrm>
            <a:off x="306000" y="4104360"/>
            <a:ext cx="2448000" cy="2123640"/>
          </a:xfrm>
          <a:prstGeom prst="wedgeRoundRectCallout">
            <a:avLst>
              <a:gd name="adj1" fmla="val 116032"/>
              <a:gd name="adj2" fmla="val -40425"/>
              <a:gd name="adj3" fmla="val 16667"/>
            </a:avLst>
          </a:prstGeom>
          <a:solidFill>
            <a:srgbClr val="729FCF">
              <a:alpha val="34000"/>
            </a:srgbClr>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prima è meglio è – verifica con largo anticipo dei calendari della sede, delle modalità di iscrizione </a:t>
            </a:r>
            <a:r>
              <a:rPr lang="it-IT" sz="1400" b="1" strike="noStrike" spc="-1">
                <a:latin typeface="Arial"/>
              </a:rPr>
              <a:t>soprattutto nel caso di sedi con numero limitato di posti disponibili per studenti Erasmus </a:t>
            </a:r>
            <a:endParaRPr lang="it-IT" sz="1400" b="0" strike="noStrike" spc="-1">
              <a:latin typeface="Arial"/>
            </a:endParaRPr>
          </a:p>
        </p:txBody>
      </p:sp>
      <p:sp>
        <p:nvSpPr>
          <p:cNvPr id="215" name="CustomShape 6"/>
          <p:cNvSpPr/>
          <p:nvPr/>
        </p:nvSpPr>
        <p:spPr>
          <a:xfrm>
            <a:off x="9432000" y="1368000"/>
            <a:ext cx="2520000" cy="2160000"/>
          </a:xfrm>
          <a:custGeom>
            <a:avLst/>
            <a:gdLst/>
            <a:ahLst/>
            <a:cxnLst/>
            <a:rect l="0" t="0" r="r" b="b"/>
            <a:pathLst>
              <a:path w="70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6000" y="6001"/>
                </a:lnTo>
                <a:lnTo>
                  <a:pt x="6001" y="6001"/>
                </a:lnTo>
                <a:cubicBezTo>
                  <a:pt x="6176" y="6001"/>
                  <a:pt x="6349" y="5955"/>
                  <a:pt x="6501" y="5867"/>
                </a:cubicBezTo>
                <a:cubicBezTo>
                  <a:pt x="6653" y="5779"/>
                  <a:pt x="6779" y="5653"/>
                  <a:pt x="6867" y="5501"/>
                </a:cubicBezTo>
                <a:cubicBezTo>
                  <a:pt x="6955" y="5349"/>
                  <a:pt x="7001" y="5176"/>
                  <a:pt x="7001" y="5001"/>
                </a:cubicBezTo>
                <a:lnTo>
                  <a:pt x="7001" y="1000"/>
                </a:lnTo>
                <a:lnTo>
                  <a:pt x="7001" y="1000"/>
                </a:lnTo>
                <a:lnTo>
                  <a:pt x="7001" y="1000"/>
                </a:lnTo>
                <a:cubicBezTo>
                  <a:pt x="7001" y="825"/>
                  <a:pt x="6955" y="652"/>
                  <a:pt x="6867" y="500"/>
                </a:cubicBezTo>
                <a:cubicBezTo>
                  <a:pt x="6779" y="348"/>
                  <a:pt x="6653" y="222"/>
                  <a:pt x="6501" y="134"/>
                </a:cubicBezTo>
                <a:cubicBezTo>
                  <a:pt x="6349" y="46"/>
                  <a:pt x="6176" y="0"/>
                  <a:pt x="6001" y="0"/>
                </a:cubicBezTo>
                <a:lnTo>
                  <a:pt x="1000" y="0"/>
                </a:lnTo>
              </a:path>
            </a:pathLst>
          </a:custGeom>
          <a:solidFill>
            <a:srgbClr val="FFFFF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500" b="1" strike="noStrike" spc="-1">
                <a:solidFill>
                  <a:srgbClr val="2A6099"/>
                </a:solidFill>
                <a:latin typeface="Arial"/>
              </a:rPr>
              <a:t>Limite per approvazione LA da entrambe le parti: partenza</a:t>
            </a:r>
            <a:r>
              <a:rPr lang="it-IT" sz="1500" b="0" strike="noStrike" spc="-1">
                <a:solidFill>
                  <a:srgbClr val="2A6099"/>
                </a:solidFill>
                <a:latin typeface="Arial"/>
              </a:rPr>
              <a:t> </a:t>
            </a:r>
            <a:br/>
            <a:r>
              <a:rPr lang="it-IT" sz="1500" b="0" strike="noStrike" spc="-1">
                <a:solidFill>
                  <a:srgbClr val="2A6099"/>
                </a:solidFill>
                <a:latin typeface="Arial"/>
              </a:rPr>
              <a:t>ma se dopo aver accettato il posto che avete vinto scoprite che non ci sono gli esami che vi servono, non si può più fare nulla </a:t>
            </a:r>
            <a:endParaRPr lang="it-IT" sz="1500" b="1" strike="noStrike" spc="-1">
              <a:solidFill>
                <a:srgbClr val="2A6099"/>
              </a:solidFill>
              <a:latin typeface="Arial"/>
            </a:endParaRPr>
          </a:p>
        </p:txBody>
      </p:sp>
      <p:sp>
        <p:nvSpPr>
          <p:cNvPr id="216" name="CustomShape 7"/>
          <p:cNvSpPr/>
          <p:nvPr/>
        </p:nvSpPr>
        <p:spPr>
          <a:xfrm>
            <a:off x="9432360" y="3672000"/>
            <a:ext cx="2519640" cy="1512360"/>
          </a:xfrm>
          <a:custGeom>
            <a:avLst/>
            <a:gdLst/>
            <a:ahLst/>
            <a:cxnLst/>
            <a:rect l="0" t="0" r="r" b="b"/>
            <a:pathLst>
              <a:path w="7001" h="4203">
                <a:moveTo>
                  <a:pt x="700" y="0"/>
                </a:moveTo>
                <a:lnTo>
                  <a:pt x="700" y="0"/>
                </a:lnTo>
                <a:cubicBezTo>
                  <a:pt x="577" y="0"/>
                  <a:pt x="457" y="32"/>
                  <a:pt x="350" y="94"/>
                </a:cubicBezTo>
                <a:cubicBezTo>
                  <a:pt x="244" y="155"/>
                  <a:pt x="155" y="244"/>
                  <a:pt x="94" y="350"/>
                </a:cubicBezTo>
                <a:cubicBezTo>
                  <a:pt x="32" y="457"/>
                  <a:pt x="0" y="577"/>
                  <a:pt x="0" y="700"/>
                </a:cubicBezTo>
                <a:lnTo>
                  <a:pt x="0" y="3501"/>
                </a:lnTo>
                <a:lnTo>
                  <a:pt x="0" y="3502"/>
                </a:lnTo>
                <a:cubicBezTo>
                  <a:pt x="0" y="3625"/>
                  <a:pt x="32" y="3745"/>
                  <a:pt x="94" y="3852"/>
                </a:cubicBezTo>
                <a:cubicBezTo>
                  <a:pt x="155" y="3958"/>
                  <a:pt x="244" y="4047"/>
                  <a:pt x="350" y="4108"/>
                </a:cubicBezTo>
                <a:cubicBezTo>
                  <a:pt x="457" y="4170"/>
                  <a:pt x="577" y="4202"/>
                  <a:pt x="700" y="4202"/>
                </a:cubicBezTo>
                <a:lnTo>
                  <a:pt x="6299" y="4202"/>
                </a:lnTo>
                <a:lnTo>
                  <a:pt x="6300" y="4202"/>
                </a:lnTo>
                <a:cubicBezTo>
                  <a:pt x="6423" y="4202"/>
                  <a:pt x="6543" y="4170"/>
                  <a:pt x="6650" y="4108"/>
                </a:cubicBezTo>
                <a:cubicBezTo>
                  <a:pt x="6756" y="4047"/>
                  <a:pt x="6845" y="3958"/>
                  <a:pt x="6906" y="3852"/>
                </a:cubicBezTo>
                <a:cubicBezTo>
                  <a:pt x="6968" y="3745"/>
                  <a:pt x="7000" y="3625"/>
                  <a:pt x="7000" y="3502"/>
                </a:cubicBezTo>
                <a:lnTo>
                  <a:pt x="6999" y="700"/>
                </a:lnTo>
                <a:lnTo>
                  <a:pt x="7000" y="700"/>
                </a:lnTo>
                <a:lnTo>
                  <a:pt x="7000" y="700"/>
                </a:lnTo>
                <a:cubicBezTo>
                  <a:pt x="7000" y="577"/>
                  <a:pt x="6968" y="457"/>
                  <a:pt x="6906" y="350"/>
                </a:cubicBezTo>
                <a:cubicBezTo>
                  <a:pt x="6845" y="244"/>
                  <a:pt x="6756" y="155"/>
                  <a:pt x="6650" y="94"/>
                </a:cubicBezTo>
                <a:cubicBezTo>
                  <a:pt x="6543" y="32"/>
                  <a:pt x="6423" y="0"/>
                  <a:pt x="6300" y="0"/>
                </a:cubicBezTo>
                <a:lnTo>
                  <a:pt x="700" y="0"/>
                </a:lnTo>
              </a:path>
            </a:pathLst>
          </a:custGeom>
          <a:solidFill>
            <a:srgbClr val="FFFFFF"/>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500" b="0" strike="noStrike" spc="-1">
                <a:solidFill>
                  <a:srgbClr val="2A6099"/>
                </a:solidFill>
                <a:latin typeface="Arial"/>
              </a:rPr>
              <a:t>Il L.A. può essere modificato 1 volta per ogni semestre di permanenza, entro 5 settimane dall’inizio delle lezioni </a:t>
            </a:r>
            <a:endParaRPr lang="it-IT" sz="1500" b="1" strike="noStrike" spc="-1">
              <a:solidFill>
                <a:srgbClr val="2A6099"/>
              </a:solidFill>
              <a:latin typeface="Arial"/>
            </a:endParaRPr>
          </a:p>
        </p:txBody>
      </p:sp>
      <p:sp>
        <p:nvSpPr>
          <p:cNvPr id="217" name="CustomShape 8"/>
          <p:cNvSpPr/>
          <p:nvPr/>
        </p:nvSpPr>
        <p:spPr>
          <a:xfrm>
            <a:off x="342000" y="3276360"/>
            <a:ext cx="2448000" cy="683640"/>
          </a:xfrm>
          <a:prstGeom prst="wedgeRoundRectCallout">
            <a:avLst>
              <a:gd name="adj1" fmla="val 115856"/>
              <a:gd name="adj2" fmla="val 48157"/>
              <a:gd name="adj3" fmla="val 16667"/>
            </a:avLst>
          </a:prstGeom>
          <a:solidFill>
            <a:srgbClr val="729FCF">
              <a:alpha val="34000"/>
            </a:srgbClr>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it-IT" sz="1400" b="0" strike="noStrike" spc="-1">
                <a:latin typeface="Arial"/>
              </a:rPr>
              <a:t>decisione finale in base all’interesse </a:t>
            </a:r>
            <a:r>
              <a:rPr lang="it-IT" sz="1400" b="1" strike="noStrike" spc="-1">
                <a:latin typeface="Arial"/>
              </a:rPr>
              <a:t> e alla realizzabilità del L.A.</a:t>
            </a:r>
            <a:endParaRPr lang="it-IT" sz="14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527040" y="476640"/>
            <a:ext cx="11232720" cy="647640"/>
          </a:xfrm>
          <a:prstGeom prst="rect">
            <a:avLst/>
          </a:prstGeom>
          <a:noFill/>
          <a:ln>
            <a:noFill/>
          </a:ln>
        </p:spPr>
        <p:txBody>
          <a:bodyPr lIns="90000" tIns="45000" rIns="90000" bIns="45000">
            <a:noAutofit/>
          </a:bodyPr>
          <a:lstStyle>
            <a:defPPr>
              <a:defRPr lang="it-IT"/>
            </a:defPPr>
            <a:lvl1pPr indent="-324000">
              <a:lnSpc>
                <a:spcPts val="2200"/>
              </a:lnSpc>
              <a:spcBef>
                <a:spcPts val="479"/>
              </a:spcBef>
              <a:tabLst>
                <a:tab pos="0" algn="l"/>
              </a:tabLst>
              <a:defRPr sz="2800" b="1" strike="noStrike" spc="-1">
                <a:latin typeface="Calibri Light" panose="020F0302020204030204" pitchFamily="34" charset="0"/>
                <a:cs typeface="Calibri Light" panose="020F0302020204030204" pitchFamily="34" charset="0"/>
              </a:defRPr>
            </a:lvl1pPr>
          </a:lstStyle>
          <a:p>
            <a:r>
              <a:rPr lang="it-IT" sz="3200" dirty="0"/>
              <a:t>In sintesi - tempi</a:t>
            </a:r>
          </a:p>
        </p:txBody>
      </p:sp>
      <p:sp>
        <p:nvSpPr>
          <p:cNvPr id="219" name="TextShape 2"/>
          <p:cNvSpPr txBox="1"/>
          <p:nvPr/>
        </p:nvSpPr>
        <p:spPr>
          <a:xfrm>
            <a:off x="527040" y="1413000"/>
            <a:ext cx="11232720" cy="4464000"/>
          </a:xfrm>
          <a:prstGeom prst="rect">
            <a:avLst/>
          </a:prstGeom>
          <a:noFill/>
          <a:ln>
            <a:noFill/>
          </a:ln>
        </p:spPr>
        <p:txBody>
          <a:bodyPr lIns="90000" tIns="45000" rIns="90000" bIns="45000">
            <a:noAutofit/>
          </a:bodyPr>
          <a:lstStyle/>
          <a:p>
            <a:pPr marL="432000" indent="-32400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Il processo, dal concepimento al completamento, può richiedere quasi due interi anni solari</a:t>
            </a:r>
          </a:p>
          <a:p>
            <a:pPr marL="432000" indent="-324000">
              <a:spcBef>
                <a:spcPts val="1417"/>
              </a:spcBef>
              <a:buClr>
                <a:srgbClr val="000000"/>
              </a:buClr>
              <a:buSzPct val="45000"/>
              <a:buFont typeface="Wingdings" charset="2"/>
              <a:buChar char=""/>
            </a:pPr>
            <a:r>
              <a:rPr lang="it-IT" b="1" strike="noStrike" spc="-1" dirty="0">
                <a:solidFill>
                  <a:srgbClr val="000000"/>
                </a:solidFill>
                <a:latin typeface="Calibri Light" panose="020F0302020204030204" pitchFamily="34" charset="0"/>
                <a:cs typeface="Calibri Light" panose="020F0302020204030204" pitchFamily="34" charset="0"/>
              </a:rPr>
              <a:t>Giocare d’anticipo è sempre vantaggioso</a:t>
            </a:r>
          </a:p>
          <a:p>
            <a:pPr marL="864000" lvl="1" indent="-324000">
              <a:spcBef>
                <a:spcPts val="1134"/>
              </a:spcBef>
              <a:buClr>
                <a:srgbClr val="000000"/>
              </a:buClr>
              <a:buSzPct val="75000"/>
              <a:buFont typeface="Symbol"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L.A.: valutare la fattibilità prima ancora di fare la domanda</a:t>
            </a:r>
          </a:p>
          <a:p>
            <a:pPr marL="1296000" lvl="2" indent="-288000">
              <a:buClr>
                <a:srgbClr val="000000"/>
              </a:buClr>
              <a:buSzPct val="45000"/>
              <a:buFont typeface="Wingdings" charset="2"/>
              <a:buChar char=""/>
            </a:pPr>
            <a:r>
              <a:rPr lang="it-IT" sz="1500" b="0" strike="noStrike" spc="-1" dirty="0">
                <a:solidFill>
                  <a:srgbClr val="000000"/>
                </a:solidFill>
                <a:latin typeface="Calibri Light" panose="020F0302020204030204" pitchFamily="34" charset="0"/>
                <a:cs typeface="Calibri Light" panose="020F0302020204030204" pitchFamily="34" charset="0"/>
              </a:rPr>
              <a:t>Tanto lavoro? Sì, ma ripagato dal risultato!</a:t>
            </a:r>
          </a:p>
          <a:p>
            <a:pPr marL="864000" lvl="1" indent="-324000">
              <a:spcBef>
                <a:spcPts val="1134"/>
              </a:spcBef>
              <a:buClr>
                <a:srgbClr val="000000"/>
              </a:buClr>
              <a:buSzPct val="75000"/>
              <a:buFont typeface="Symbol"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Incidenti di percorso</a:t>
            </a:r>
          </a:p>
          <a:p>
            <a:pPr marL="1296000" lvl="2" indent="-288000">
              <a:buClr>
                <a:srgbClr val="000000"/>
              </a:buClr>
              <a:buSzPct val="45000"/>
              <a:buFont typeface="Wingdings" charset="2"/>
              <a:buChar char=""/>
            </a:pPr>
            <a:r>
              <a:rPr lang="it-IT" sz="1500" b="0" strike="noStrike" spc="-1" dirty="0">
                <a:solidFill>
                  <a:srgbClr val="000000"/>
                </a:solidFill>
                <a:latin typeface="Calibri Light" panose="020F0302020204030204" pitchFamily="34" charset="0"/>
                <a:cs typeface="Calibri Light" panose="020F0302020204030204" pitchFamily="34" charset="0"/>
              </a:rPr>
              <a:t>Quasi sempre risolvibili con modifica al L.A. (una sola per semestre)</a:t>
            </a:r>
          </a:p>
          <a:p>
            <a:pPr marL="1296000" lvl="2" indent="-288000">
              <a:buClr>
                <a:srgbClr val="000000"/>
              </a:buClr>
              <a:buSzPct val="45000"/>
              <a:buFont typeface="Wingdings" charset="2"/>
              <a:buChar char=""/>
            </a:pPr>
            <a:r>
              <a:rPr lang="it-IT" sz="1500" b="0" strike="noStrike" spc="-1" dirty="0">
                <a:solidFill>
                  <a:srgbClr val="00A933"/>
                </a:solidFill>
                <a:latin typeface="Calibri Light" panose="020F0302020204030204" pitchFamily="34" charset="0"/>
                <a:cs typeface="Calibri Light" panose="020F0302020204030204" pitchFamily="34" charset="0"/>
              </a:rPr>
              <a:t>OK ulteriori accordi informali</a:t>
            </a:r>
            <a:r>
              <a:rPr lang="it-IT" sz="1500" b="0" strike="noStrike" spc="-1" dirty="0">
                <a:solidFill>
                  <a:srgbClr val="000000"/>
                </a:solidFill>
                <a:latin typeface="Calibri Light" panose="020F0302020204030204" pitchFamily="34" charset="0"/>
                <a:cs typeface="Calibri Light" panose="020F0302020204030204" pitchFamily="34" charset="0"/>
              </a:rPr>
              <a:t> in caso di necessità, </a:t>
            </a:r>
            <a:r>
              <a:rPr lang="it-IT" sz="1500" b="0" strike="noStrike" spc="-1" dirty="0">
                <a:solidFill>
                  <a:srgbClr val="00A933"/>
                </a:solidFill>
                <a:latin typeface="Calibri Light" panose="020F0302020204030204" pitchFamily="34" charset="0"/>
                <a:cs typeface="Calibri Light" panose="020F0302020204030204" pitchFamily="34" charset="0"/>
              </a:rPr>
              <a:t>presi in anticipo</a:t>
            </a:r>
            <a:r>
              <a:rPr lang="it-IT" sz="1500" b="0" strike="noStrike" spc="-1" dirty="0">
                <a:solidFill>
                  <a:srgbClr val="000000"/>
                </a:solidFill>
                <a:latin typeface="Calibri Light" panose="020F0302020204030204" pitchFamily="34" charset="0"/>
                <a:cs typeface="Calibri Light" panose="020F0302020204030204" pitchFamily="34" charset="0"/>
              </a:rPr>
              <a:t> e implementati all’atto della RR</a:t>
            </a:r>
          </a:p>
          <a:p>
            <a:pPr marL="1296000" lvl="2" indent="-288000">
              <a:buClr>
                <a:srgbClr val="000000"/>
              </a:buClr>
              <a:buSzPct val="45000"/>
              <a:buFont typeface="Wingdings" charset="2"/>
              <a:buChar char=""/>
            </a:pPr>
            <a:r>
              <a:rPr lang="it-IT" sz="1500" b="0" strike="noStrike" spc="-1" dirty="0">
                <a:solidFill>
                  <a:srgbClr val="C9211E"/>
                </a:solidFill>
                <a:latin typeface="Calibri Light" panose="020F0302020204030204" pitchFamily="34" charset="0"/>
                <a:cs typeface="Calibri Light" panose="020F0302020204030204" pitchFamily="34" charset="0"/>
              </a:rPr>
              <a:t>NO alle sorprese svelate al rientro</a:t>
            </a:r>
            <a:endParaRPr lang="it-IT" sz="1500" b="0" strike="noStrike" spc="-1" dirty="0">
              <a:solidFill>
                <a:srgbClr val="000000"/>
              </a:solidFill>
              <a:latin typeface="Calibri Light" panose="020F0302020204030204" pitchFamily="34" charset="0"/>
              <a:cs typeface="Calibri Light" panose="020F0302020204030204" pitchFamily="34" charset="0"/>
            </a:endParaRPr>
          </a:p>
          <a:p>
            <a:pPr marL="864000" lvl="1" indent="-324000">
              <a:spcBef>
                <a:spcPts val="1134"/>
              </a:spcBef>
              <a:buClr>
                <a:srgbClr val="000000"/>
              </a:buClr>
              <a:buSzPct val="75000"/>
              <a:buFont typeface="Symbol" charset="2"/>
              <a:buChar char=""/>
            </a:pPr>
            <a:r>
              <a:rPr lang="it-IT" sz="1800" b="0" strike="noStrike" spc="-1" dirty="0">
                <a:solidFill>
                  <a:srgbClr val="000000"/>
                </a:solidFill>
                <a:latin typeface="Calibri Light" panose="020F0302020204030204" pitchFamily="34" charset="0"/>
                <a:cs typeface="Calibri Light" panose="020F0302020204030204" pitchFamily="34" charset="0"/>
              </a:rPr>
              <a:t>Urgenze (es. rientro a giugno → R.R. → registrazione voti → laurea a luglio)</a:t>
            </a:r>
          </a:p>
          <a:p>
            <a:pPr marL="1296000" lvl="2" indent="-288000">
              <a:buClr>
                <a:srgbClr val="000000"/>
              </a:buClr>
              <a:buSzPct val="45000"/>
              <a:buFont typeface="Wingdings" charset="2"/>
              <a:buChar char=""/>
            </a:pPr>
            <a:r>
              <a:rPr lang="it-IT" sz="1500" b="0" strike="noStrike" spc="-1" dirty="0">
                <a:solidFill>
                  <a:srgbClr val="000000"/>
                </a:solidFill>
                <a:latin typeface="Calibri Light" panose="020F0302020204030204" pitchFamily="34" charset="0"/>
                <a:cs typeface="Calibri Light" panose="020F0302020204030204" pitchFamily="34" charset="0"/>
              </a:rPr>
              <a:t>Le procedure richiedono l’intervento di diversi uffici. Ogni studente vede la propria pratica, il personale degli uffici deve gestirne decine (e potrebbe avere altre scadenze importanti, essere in missione all’estero, in malattia, in ferie, </a:t>
            </a:r>
            <a:r>
              <a:rPr lang="it-IT" sz="1500" b="0" strike="noStrike" spc="-1" dirty="0" err="1">
                <a:solidFill>
                  <a:srgbClr val="000000"/>
                </a:solidFill>
                <a:latin typeface="Calibri Light" panose="020F0302020204030204" pitchFamily="34" charset="0"/>
                <a:cs typeface="Calibri Light" panose="020F0302020204030204" pitchFamily="34" charset="0"/>
              </a:rPr>
              <a:t>ecc</a:t>
            </a:r>
            <a:r>
              <a:rPr lang="it-IT" sz="1500" b="0" strike="noStrike" spc="-1" dirty="0">
                <a:solidFill>
                  <a:srgbClr val="000000"/>
                </a:solidFill>
                <a:latin typeface="Calibri Light" panose="020F0302020204030204" pitchFamily="34" charset="0"/>
                <a:cs typeface="Calibri Light" panose="020F0302020204030204" pitchFamily="34" charset="0"/>
              </a:rPr>
              <a:t>…)</a:t>
            </a:r>
          </a:p>
          <a:p>
            <a:pPr marL="1296000" lvl="2" indent="-288000">
              <a:buClr>
                <a:srgbClr val="000000"/>
              </a:buClr>
              <a:buSzPct val="45000"/>
              <a:buFont typeface="Wingdings" charset="2"/>
              <a:buChar char=""/>
            </a:pPr>
            <a:r>
              <a:rPr lang="it-IT" sz="1500" b="0" strike="noStrike" spc="-1" dirty="0">
                <a:solidFill>
                  <a:srgbClr val="000000"/>
                </a:solidFill>
                <a:latin typeface="Calibri Light" panose="020F0302020204030204" pitchFamily="34" charset="0"/>
                <a:cs typeface="Calibri Light" panose="020F0302020204030204" pitchFamily="34" charset="0"/>
              </a:rPr>
              <a:t>Sapere in anticipo che il giorno X arriverà una richiesta da gestire in fretta permette al personale di organizzarsi e preallertare i colleghi per evitare single points of </a:t>
            </a:r>
            <a:r>
              <a:rPr lang="it-IT" sz="1500" b="0" strike="noStrike" spc="-1" dirty="0" err="1">
                <a:solidFill>
                  <a:srgbClr val="000000"/>
                </a:solidFill>
                <a:latin typeface="Calibri Light" panose="020F0302020204030204" pitchFamily="34" charset="0"/>
                <a:cs typeface="Calibri Light" panose="020F0302020204030204" pitchFamily="34" charset="0"/>
              </a:rPr>
              <a:t>failure</a:t>
            </a:r>
            <a:r>
              <a:rPr lang="it-IT" sz="1500" b="0" strike="noStrike" spc="-1" dirty="0">
                <a:solidFill>
                  <a:srgbClr val="000000"/>
                </a:solidFill>
                <a:latin typeface="Calibri Light" panose="020F0302020204030204" pitchFamily="34" charset="0"/>
                <a:cs typeface="Calibri Light" panose="020F0302020204030204" pitchFamily="34" charset="0"/>
              </a:rPr>
              <a:t>.</a:t>
            </a:r>
          </a:p>
          <a:p>
            <a:pPr marL="864000" lvl="1" indent="-324000">
              <a:spcBef>
                <a:spcPts val="1134"/>
              </a:spcBef>
              <a:buClr>
                <a:srgbClr val="000000"/>
              </a:buClr>
              <a:buSzPct val="75000"/>
              <a:buFont typeface="Symbol" charset="2"/>
              <a:buChar char=""/>
            </a:pPr>
            <a:endParaRPr lang="it-IT" sz="1500" b="0" strike="noStrike" spc="-1"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479640" y="441360"/>
            <a:ext cx="11232720" cy="647640"/>
          </a:xfrm>
          <a:prstGeom prst="rect">
            <a:avLst/>
          </a:prstGeom>
          <a:noFill/>
          <a:ln>
            <a:noFill/>
          </a:ln>
        </p:spPr>
        <p:txBody>
          <a:bodyPr lIns="90000" tIns="45000" rIns="90000" bIns="45000" anchor="t">
            <a:noAutofit/>
          </a:bodyPr>
          <a:lstStyle/>
          <a:p>
            <a:pPr indent="-323850">
              <a:lnSpc>
                <a:spcPts val="2200"/>
              </a:lnSpc>
              <a:spcBef>
                <a:spcPts val="479"/>
              </a:spcBef>
              <a:tabLst>
                <a:tab pos="0" algn="l"/>
              </a:tabLst>
            </a:pPr>
            <a:r>
              <a:rPr lang="it-IT" sz="3600" b="1" i="0" dirty="0">
                <a:solidFill>
                  <a:srgbClr val="201F1E"/>
                </a:solidFill>
                <a:effectLst/>
                <a:latin typeface="Calibri Light"/>
                <a:cs typeface="Calibri Light"/>
              </a:rPr>
              <a:t>Chi </a:t>
            </a:r>
            <a:r>
              <a:rPr lang="it-IT" sz="3600" b="1" dirty="0">
                <a:solidFill>
                  <a:srgbClr val="201F1E"/>
                </a:solidFill>
                <a:latin typeface="Calibri Light"/>
                <a:cs typeface="Calibri Light"/>
              </a:rPr>
              <a:t>Contattare</a:t>
            </a:r>
            <a:r>
              <a:rPr lang="it-IT" sz="3600" b="1" i="0" dirty="0">
                <a:solidFill>
                  <a:srgbClr val="201F1E"/>
                </a:solidFill>
                <a:effectLst/>
                <a:latin typeface="Calibri Light"/>
                <a:cs typeface="Calibri Light"/>
              </a:rPr>
              <a:t> e </a:t>
            </a:r>
            <a:r>
              <a:rPr lang="it-IT" sz="3600" b="1" dirty="0">
                <a:solidFill>
                  <a:srgbClr val="201F1E"/>
                </a:solidFill>
                <a:latin typeface="Calibri Light"/>
                <a:cs typeface="Calibri Light"/>
              </a:rPr>
              <a:t>Quando</a:t>
            </a:r>
            <a:endParaRPr lang="it-IT" sz="2400" b="1" strike="noStrike" spc="-1" dirty="0">
              <a:solidFill>
                <a:srgbClr val="000000"/>
              </a:solidFill>
              <a:latin typeface="Calibri Light"/>
              <a:cs typeface="Calibri Light"/>
            </a:endParaRPr>
          </a:p>
        </p:txBody>
      </p:sp>
      <p:sp>
        <p:nvSpPr>
          <p:cNvPr id="221" name="TextShape 2"/>
          <p:cNvSpPr txBox="1"/>
          <p:nvPr/>
        </p:nvSpPr>
        <p:spPr>
          <a:xfrm>
            <a:off x="527040" y="1089000"/>
            <a:ext cx="10795081" cy="4464000"/>
          </a:xfrm>
          <a:prstGeom prst="rect">
            <a:avLst/>
          </a:prstGeom>
          <a:noFill/>
          <a:ln>
            <a:noFill/>
          </a:ln>
        </p:spPr>
        <p:txBody>
          <a:bodyPr lIns="90000" tIns="45000" rIns="90000" bIns="45000" anchor="t">
            <a:noAutofit/>
          </a:bodyPr>
          <a:lstStyle/>
          <a:p>
            <a:pPr marL="406400" indent="-323850">
              <a:spcBef>
                <a:spcPts val="1134"/>
              </a:spcBef>
              <a:buClr>
                <a:srgbClr val="000000"/>
              </a:buClr>
              <a:buSzPct val="75000"/>
              <a:buFont typeface="Arial" panose="020B0604020202020204" pitchFamily="34" charset="0"/>
              <a:buChar char="•"/>
            </a:pPr>
            <a:r>
              <a:rPr lang="it-IT" spc="-1" dirty="0">
                <a:solidFill>
                  <a:srgbClr val="000000"/>
                </a:solidFill>
                <a:latin typeface="Calibri Light" panose="020F0302020204030204" pitchFamily="34" charset="0"/>
                <a:cs typeface="Calibri Light" panose="020F0302020204030204" pitchFamily="34" charset="0"/>
              </a:rPr>
              <a:t>Nomine, date, certificazioni linguistiche, borse di studio, certificati di arrivo e di rientro ecc. </a:t>
            </a:r>
            <a:endParaRPr lang="en-US"/>
          </a:p>
          <a:p>
            <a:pPr marL="863600" lvl="1" indent="-323850">
              <a:spcBef>
                <a:spcPts val="1134"/>
              </a:spcBef>
              <a:buClr>
                <a:srgbClr val="000000"/>
              </a:buClr>
              <a:buSzPct val="75000"/>
              <a:buFont typeface="Wingdings" panose="05000000000000000000" pitchFamily="2" charset="2"/>
              <a:buChar char="§"/>
            </a:pPr>
            <a:r>
              <a:rPr lang="it-IT" b="1" spc="-1" dirty="0">
                <a:solidFill>
                  <a:srgbClr val="000000"/>
                </a:solidFill>
                <a:latin typeface="Calibri Light" panose="020F0302020204030204" pitchFamily="34" charset="0"/>
                <a:cs typeface="Calibri Light" panose="020F0302020204030204" pitchFamily="34" charset="0"/>
              </a:rPr>
              <a:t>Uffici del DIRI →  </a:t>
            </a:r>
            <a:r>
              <a:rPr lang="it-IT" b="1" strike="noStrike" spc="-1" dirty="0">
                <a:solidFill>
                  <a:srgbClr val="000000"/>
                </a:solidFill>
                <a:latin typeface="Calibri Light" panose="020F0302020204030204" pitchFamily="34" charset="0"/>
                <a:cs typeface="Calibri Light" panose="020F0302020204030204" pitchFamily="34" charset="0"/>
                <a:hlinkClick r:id="rId2"/>
              </a:rPr>
              <a:t>https://www.unibo.it/it/internazionale/studiare-all-estero/erasmus/contatti-erasmus/contatti-uffici-amministrativi-relazioni-internazionali</a:t>
            </a:r>
            <a:r>
              <a:rPr lang="it-IT" b="1" strike="noStrike" spc="-1" dirty="0">
                <a:solidFill>
                  <a:srgbClr val="000000"/>
                </a:solidFill>
                <a:latin typeface="Calibri Light" panose="020F0302020204030204" pitchFamily="34" charset="0"/>
                <a:cs typeface="Calibri Light" panose="020F0302020204030204" pitchFamily="34" charset="0"/>
              </a:rPr>
              <a:t> </a:t>
            </a:r>
          </a:p>
          <a:p>
            <a:pPr marL="863600" lvl="1" indent="-323850">
              <a:spcBef>
                <a:spcPts val="1134"/>
              </a:spcBef>
              <a:buClr>
                <a:srgbClr val="000000"/>
              </a:buClr>
              <a:buSzPct val="75000"/>
              <a:buFont typeface="Wingdings" panose="05000000000000000000" pitchFamily="2" charset="2"/>
              <a:buChar char="§"/>
            </a:pPr>
            <a:endParaRPr lang="it-IT" sz="1000" b="1" strike="noStrike" spc="-1" dirty="0">
              <a:solidFill>
                <a:srgbClr val="000000"/>
              </a:solidFill>
              <a:latin typeface="Calibri Light" panose="020F0302020204030204" pitchFamily="34" charset="0"/>
              <a:cs typeface="Calibri Light" panose="020F0302020204030204" pitchFamily="34" charset="0"/>
            </a:endParaRPr>
          </a:p>
          <a:p>
            <a:pPr marL="406400" indent="-323850">
              <a:spcBef>
                <a:spcPts val="1134"/>
              </a:spcBef>
              <a:buClr>
                <a:srgbClr val="000000"/>
              </a:buClr>
              <a:buSzPct val="75000"/>
              <a:buFont typeface="Arial" panose="020B0604020202020204" pitchFamily="34" charset="0"/>
              <a:buChar char="•"/>
            </a:pPr>
            <a:r>
              <a:rPr lang="it-IT" spc="-1" dirty="0">
                <a:solidFill>
                  <a:srgbClr val="000000"/>
                </a:solidFill>
                <a:latin typeface="Calibri Light" panose="020F0302020204030204" pitchFamily="34" charset="0"/>
                <a:cs typeface="Calibri Light" panose="020F0302020204030204" pitchFamily="34" charset="0"/>
              </a:rPr>
              <a:t>Validazione formale di L.A., </a:t>
            </a:r>
            <a:r>
              <a:rPr lang="it-IT" spc="-1" dirty="0" err="1">
                <a:solidFill>
                  <a:srgbClr val="000000"/>
                </a:solidFill>
                <a:latin typeface="Calibri Light" panose="020F0302020204030204" pitchFamily="34" charset="0"/>
                <a:cs typeface="Calibri Light" panose="020F0302020204030204" pitchFamily="34" charset="0"/>
              </a:rPr>
              <a:t>Transcript</a:t>
            </a:r>
            <a:r>
              <a:rPr lang="it-IT" spc="-1" dirty="0">
                <a:solidFill>
                  <a:srgbClr val="000000"/>
                </a:solidFill>
                <a:latin typeface="Calibri Light" panose="020F0302020204030204" pitchFamily="34" charset="0"/>
                <a:cs typeface="Calibri Light" panose="020F0302020204030204" pitchFamily="34" charset="0"/>
              </a:rPr>
              <a:t> of Record (documento ufficiale delle attività svolte all’estero) </a:t>
            </a:r>
            <a:br>
              <a:rPr lang="it-IT" spc="-1" dirty="0">
                <a:solidFill>
                  <a:srgbClr val="000000"/>
                </a:solidFill>
                <a:latin typeface="Calibri Light" panose="020F0302020204030204" pitchFamily="34" charset="0"/>
                <a:cs typeface="Calibri Light" panose="020F0302020204030204" pitchFamily="34" charset="0"/>
              </a:rPr>
            </a:br>
            <a:r>
              <a:rPr lang="it-IT" spc="-1" dirty="0">
                <a:solidFill>
                  <a:srgbClr val="000000"/>
                </a:solidFill>
                <a:latin typeface="Calibri Light" panose="020F0302020204030204" pitchFamily="34" charset="0"/>
                <a:cs typeface="Calibri Light" panose="020F0302020204030204" pitchFamily="34" charset="0"/>
              </a:rPr>
              <a:t>e Richiesta di Riconoscimento (R.R.) e altre questioni di procedura didattica: </a:t>
            </a:r>
          </a:p>
          <a:p>
            <a:pPr marL="742950" indent="-285750">
              <a:buClr>
                <a:srgbClr val="000000"/>
              </a:buClr>
              <a:buSzPct val="75000"/>
              <a:buFont typeface="Arial"/>
              <a:buChar char="•"/>
            </a:pPr>
            <a:r>
              <a:rPr lang="it-IT" b="1" spc="-1" dirty="0">
                <a:solidFill>
                  <a:srgbClr val="000000"/>
                </a:solidFill>
                <a:latin typeface="Calibri Light"/>
                <a:cs typeface="Calibri Light"/>
              </a:rPr>
              <a:t>Ufficio Servizi Didattici Trasversali per la Mobilità →  </a:t>
            </a:r>
            <a:r>
              <a:rPr lang="it-IT" u="sng" spc="-1" dirty="0">
                <a:solidFill>
                  <a:srgbClr val="000000"/>
                </a:solidFill>
                <a:latin typeface="Arial"/>
                <a:cs typeface="Arial"/>
                <a:hlinkClick r:id="rId3">
                  <a:extLst>
                    <a:ext uri="{A12FA001-AC4F-418D-AE19-62706E023703}">
                      <ahyp:hlinkClr xmlns:ahyp="http://schemas.microsoft.com/office/drawing/2018/hyperlinkcolor" val="tx"/>
                    </a:ext>
                  </a:extLst>
                </a:hlinkClick>
              </a:rPr>
              <a:t>mobility</a:t>
            </a:r>
            <a:r>
              <a:rPr lang="it-IT" u="sng" spc="-1" dirty="0">
                <a:solidFill>
                  <a:srgbClr val="000000"/>
                </a:solidFill>
                <a:ea typeface="+mn-lt"/>
                <a:cs typeface="+mn-lt"/>
                <a:hlinkClick r:id="rId3">
                  <a:extLst>
                    <a:ext uri="{A12FA001-AC4F-418D-AE19-62706E023703}">
                      <ahyp:hlinkClr xmlns:ahyp="http://schemas.microsoft.com/office/drawing/2018/hyperlinkcolor" val="tx"/>
                    </a:ext>
                  </a:extLst>
                </a:hlinkClick>
              </a:rPr>
              <a:t>.s</a:t>
            </a:r>
            <a:r>
              <a:rPr lang="it-IT" u="sng" spc="-1" dirty="0">
                <a:solidFill>
                  <a:srgbClr val="000000"/>
                </a:solidFill>
                <a:ea typeface="+mn-lt"/>
                <a:cs typeface="+mn-lt"/>
              </a:rPr>
              <a:t>ciences@unibo.it</a:t>
            </a:r>
            <a:r>
              <a:rPr lang="it-IT" spc="-1" dirty="0">
                <a:solidFill>
                  <a:srgbClr val="000000"/>
                </a:solidFill>
                <a:ea typeface="+mn-lt"/>
                <a:cs typeface="+mn-lt"/>
              </a:rPr>
              <a:t> </a:t>
            </a:r>
            <a:endParaRPr lang="it-IT" spc="-1" dirty="0">
              <a:ea typeface="+mn-lt"/>
              <a:cs typeface="+mn-lt"/>
            </a:endParaRPr>
          </a:p>
          <a:p>
            <a:pPr marL="539750" lvl="1">
              <a:spcBef>
                <a:spcPts val="1134"/>
              </a:spcBef>
              <a:buClr>
                <a:srgbClr val="000000"/>
              </a:buClr>
              <a:buSzPct val="75000"/>
            </a:pPr>
            <a:endParaRPr lang="it-IT" sz="1000" b="1" spc="-1" dirty="0">
              <a:solidFill>
                <a:srgbClr val="000000"/>
              </a:solidFill>
              <a:latin typeface="Calibri Light" panose="020F0302020204030204" pitchFamily="34" charset="0"/>
              <a:cs typeface="Calibri Light" panose="020F0302020204030204" pitchFamily="34" charset="0"/>
            </a:endParaRPr>
          </a:p>
          <a:p>
            <a:pPr marL="406400" indent="-323850">
              <a:spcBef>
                <a:spcPts val="1134"/>
              </a:spcBef>
              <a:buClr>
                <a:srgbClr val="000000"/>
              </a:buClr>
              <a:buSzPct val="75000"/>
              <a:buFont typeface="Arial" panose="020B0604020202020204" pitchFamily="34" charset="0"/>
              <a:buChar char="•"/>
            </a:pPr>
            <a:r>
              <a:rPr lang="it-IT" spc="-1" dirty="0">
                <a:solidFill>
                  <a:srgbClr val="000000"/>
                </a:solidFill>
                <a:latin typeface="Calibri Light"/>
                <a:cs typeface="Calibri Light"/>
              </a:rPr>
              <a:t>Convalida del L.A. e dei voti e crediti della R.R., valutazioni preliminari dei contenuti formativi in qualsiasi momento del percorso preparatorio, e durante la permanenza all’estero →  D</a:t>
            </a:r>
            <a:r>
              <a:rPr lang="it-IT" b="1" spc="-1" dirty="0">
                <a:solidFill>
                  <a:srgbClr val="000000"/>
                </a:solidFill>
                <a:latin typeface="Calibri Light"/>
                <a:cs typeface="Calibri Light"/>
              </a:rPr>
              <a:t>elegato dal </a:t>
            </a:r>
            <a:r>
              <a:rPr lang="it-IT" b="1" spc="-1" dirty="0" err="1">
                <a:solidFill>
                  <a:srgbClr val="000000"/>
                </a:solidFill>
                <a:latin typeface="Calibri Light"/>
                <a:cs typeface="Calibri Light"/>
              </a:rPr>
              <a:t>CCdS</a:t>
            </a:r>
            <a:r>
              <a:rPr lang="it-IT" b="1" spc="-1" dirty="0">
                <a:solidFill>
                  <a:srgbClr val="000000"/>
                </a:solidFill>
                <a:latin typeface="Calibri Light"/>
                <a:cs typeface="Calibri Light"/>
              </a:rPr>
              <a:t> </a:t>
            </a:r>
            <a:endParaRPr lang="it-IT" b="1" spc="-1" dirty="0">
              <a:solidFill>
                <a:srgbClr val="000000"/>
              </a:solidFill>
              <a:latin typeface="Calibri Light" panose="020F0302020204030204" pitchFamily="34" charset="0"/>
              <a:cs typeface="Calibri Light" panose="020F0302020204030204" pitchFamily="34" charset="0"/>
            </a:endParaRPr>
          </a:p>
          <a:p>
            <a:pPr marL="406400" indent="-323850">
              <a:spcBef>
                <a:spcPts val="1134"/>
              </a:spcBef>
              <a:buClr>
                <a:srgbClr val="000000"/>
              </a:buClr>
              <a:buSzPct val="75000"/>
              <a:buFont typeface="Arial" panose="020B0604020202020204" pitchFamily="34" charset="0"/>
              <a:buChar char="•"/>
            </a:pPr>
            <a:endParaRPr lang="it-IT" sz="1000" spc="-1" dirty="0">
              <a:solidFill>
                <a:srgbClr val="000000"/>
              </a:solidFill>
              <a:latin typeface="Calibri Light" panose="020F0302020204030204" pitchFamily="34" charset="0"/>
              <a:cs typeface="Calibri Light" panose="020F0302020204030204" pitchFamily="34" charset="0"/>
            </a:endParaRPr>
          </a:p>
          <a:p>
            <a:pPr marL="406400" indent="-323850">
              <a:spcBef>
                <a:spcPts val="1134"/>
              </a:spcBef>
              <a:buClr>
                <a:srgbClr val="000000"/>
              </a:buClr>
              <a:buSzPct val="75000"/>
              <a:buFont typeface="Arial" panose="020B0604020202020204" pitchFamily="34" charset="0"/>
              <a:buChar char="•"/>
            </a:pPr>
            <a:r>
              <a:rPr lang="it-IT" spc="-1" dirty="0">
                <a:solidFill>
                  <a:srgbClr val="000000"/>
                </a:solidFill>
                <a:latin typeface="Calibri Light" panose="020F0302020204030204" pitchFamily="34" charset="0"/>
                <a:cs typeface="Calibri Light" panose="020F0302020204030204" pitchFamily="34" charset="0"/>
              </a:rPr>
              <a:t>Gli uni non hanno voce in capitolo né necessariamente informazioni precise sulle materie degli altri!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1487520" y="2781000"/>
            <a:ext cx="9216720" cy="432000"/>
          </a:xfrm>
          <a:prstGeom prst="rect">
            <a:avLst/>
          </a:prstGeom>
          <a:noFill/>
          <a:ln>
            <a:noFill/>
          </a:ln>
        </p:spPr>
        <p:txBody>
          <a:bodyPr lIns="90000" tIns="45000" rIns="90000" bIns="45000" anchor="t">
            <a:noAutofit/>
          </a:bodyPr>
          <a:lstStyle/>
          <a:p>
            <a:pPr indent="-323850" algn="ctr">
              <a:spcBef>
                <a:spcPts val="400"/>
              </a:spcBef>
              <a:tabLst>
                <a:tab pos="0" algn="l"/>
              </a:tabLst>
            </a:pPr>
            <a:r>
              <a:rPr lang="it-IT" sz="2000" b="1" spc="-1" dirty="0" err="1">
                <a:solidFill>
                  <a:srgbClr val="FFFFFF"/>
                </a:solidFill>
                <a:latin typeface="Century Gothic"/>
              </a:rPr>
              <a:t>CdL</a:t>
            </a:r>
            <a:r>
              <a:rPr lang="it-IT" sz="2000" b="1" spc="-1" dirty="0">
                <a:solidFill>
                  <a:srgbClr val="FFFFFF"/>
                </a:solidFill>
                <a:latin typeface="Century Gothic"/>
              </a:rPr>
              <a:t> Triennale e Magistrale </a:t>
            </a:r>
            <a:r>
              <a:rPr lang="it-IT" sz="2000" b="1" strike="noStrike" spc="-1" dirty="0">
                <a:solidFill>
                  <a:srgbClr val="FFFFFF"/>
                </a:solidFill>
                <a:latin typeface="Century Gothic"/>
              </a:rPr>
              <a:t>in Informatica</a:t>
            </a:r>
            <a:r>
              <a:rPr lang="it-IT" sz="2000" b="1" spc="-1" dirty="0">
                <a:solidFill>
                  <a:srgbClr val="FFFFFF"/>
                </a:solidFill>
                <a:latin typeface="Century Gothic"/>
              </a:rPr>
              <a:t> </a:t>
            </a:r>
            <a:endParaRPr lang="it-IT" sz="2000" b="0" strike="noStrike" spc="-1" dirty="0">
              <a:solidFill>
                <a:srgbClr val="000000"/>
              </a:solidFill>
              <a:latin typeface="Calibri"/>
            </a:endParaRPr>
          </a:p>
        </p:txBody>
      </p:sp>
      <p:sp>
        <p:nvSpPr>
          <p:cNvPr id="223" name="TextShape 2"/>
          <p:cNvSpPr txBox="1"/>
          <p:nvPr/>
        </p:nvSpPr>
        <p:spPr>
          <a:xfrm>
            <a:off x="1439640" y="3573000"/>
            <a:ext cx="9312840" cy="935640"/>
          </a:xfrm>
          <a:prstGeom prst="rect">
            <a:avLst/>
          </a:prstGeom>
          <a:noFill/>
          <a:ln>
            <a:noFill/>
          </a:ln>
        </p:spPr>
        <p:txBody>
          <a:bodyPr lIns="90000" tIns="45000" rIns="90000" bIns="45000" anchor="t">
            <a:noAutofit/>
          </a:bodyPr>
          <a:lstStyle/>
          <a:p>
            <a:pPr indent="-323850" algn="ctr">
              <a:lnSpc>
                <a:spcPct val="100000"/>
              </a:lnSpc>
              <a:spcBef>
                <a:spcPts val="320"/>
              </a:spcBef>
              <a:tabLst>
                <a:tab pos="0" algn="l"/>
              </a:tabLst>
            </a:pPr>
            <a:r>
              <a:rPr lang="it-IT" sz="1600" b="0" strike="noStrike" spc="-1" dirty="0">
                <a:solidFill>
                  <a:srgbClr val="FFFFFF"/>
                </a:solidFill>
                <a:latin typeface="Century Gothic"/>
              </a:rPr>
              <a:t> </a:t>
            </a:r>
            <a:endParaRPr lang="it-IT" sz="1600" b="0" strike="noStrike" spc="-1" dirty="0">
              <a:solidFill>
                <a:srgbClr val="000000"/>
              </a:solidFill>
              <a:latin typeface="Calibri"/>
            </a:endParaRPr>
          </a:p>
          <a:p>
            <a:pPr indent="-323850" algn="ctr">
              <a:spcBef>
                <a:spcPts val="320"/>
              </a:spcBef>
              <a:tabLst>
                <a:tab pos="0" algn="l"/>
              </a:tabLst>
            </a:pPr>
            <a:r>
              <a:rPr lang="it-IT" sz="1300" b="0" strike="noStrike" spc="-1" dirty="0">
                <a:solidFill>
                  <a:srgbClr val="FFFFFF"/>
                </a:solidFill>
                <a:latin typeface="Century Gothic"/>
              </a:rPr>
              <a:t>Delegato del </a:t>
            </a:r>
            <a:r>
              <a:rPr lang="it-IT" sz="1300" b="0" strike="noStrike" spc="-1" dirty="0" err="1">
                <a:solidFill>
                  <a:srgbClr val="FFFFFF"/>
                </a:solidFill>
                <a:latin typeface="Century Gothic"/>
              </a:rPr>
              <a:t>CCdS</a:t>
            </a:r>
            <a:r>
              <a:rPr lang="it-IT" sz="1300" b="0" strike="noStrike" spc="-1" dirty="0">
                <a:solidFill>
                  <a:srgbClr val="FFFFFF"/>
                </a:solidFill>
                <a:latin typeface="Century Gothic"/>
              </a:rPr>
              <a:t> per la gestione delle carriere </a:t>
            </a:r>
            <a:r>
              <a:rPr lang="it-IT" sz="1300" b="0" strike="noStrike" spc="-1" dirty="0" err="1">
                <a:solidFill>
                  <a:srgbClr val="FFFFFF"/>
                </a:solidFill>
                <a:latin typeface="Century Gothic"/>
              </a:rPr>
              <a:t>outgoing</a:t>
            </a:r>
            <a:r>
              <a:rPr lang="it-IT" sz="1300" b="0" strike="noStrike" spc="-1" dirty="0">
                <a:solidFill>
                  <a:srgbClr val="FFFFFF"/>
                </a:solidFill>
                <a:latin typeface="Century Gothic"/>
              </a:rPr>
              <a:t> – </a:t>
            </a:r>
            <a:r>
              <a:rPr lang="it-IT" sz="1300" spc="-1" dirty="0">
                <a:solidFill>
                  <a:srgbClr val="FFFFFF"/>
                </a:solidFill>
                <a:latin typeface="Century Gothic"/>
              </a:rPr>
              <a:t>Prof. Ugo Dal Lago</a:t>
            </a:r>
            <a:br>
              <a:rPr dirty="0"/>
            </a:br>
            <a:r>
              <a:rPr lang="it-IT" sz="1300" spc="-1" dirty="0">
                <a:solidFill>
                  <a:srgbClr val="FFFFFF"/>
                </a:solidFill>
                <a:latin typeface="Century Gothic"/>
              </a:rPr>
              <a:t>&lt;ugo.dallago@unibo.it&gt;</a:t>
            </a:r>
            <a:endParaRPr lang="it-IT" sz="1300" b="0" strike="noStrike" spc="-1" dirty="0">
              <a:solidFill>
                <a:srgbClr val="000000"/>
              </a:solidFill>
              <a:latin typeface="Calibri"/>
            </a:endParaRPr>
          </a:p>
          <a:p>
            <a:pPr indent="-323850" algn="ctr">
              <a:spcBef>
                <a:spcPts val="320"/>
              </a:spcBef>
              <a:tabLst>
                <a:tab pos="0" algn="l"/>
              </a:tabLst>
            </a:pPr>
            <a:br>
              <a:rPr dirty="0"/>
            </a:br>
            <a:r>
              <a:rPr lang="it-IT" sz="1300" spc="-1" dirty="0">
                <a:solidFill>
                  <a:srgbClr val="FFFFFF"/>
                </a:solidFill>
                <a:latin typeface="Century Gothic"/>
              </a:rPr>
              <a:t>Scuola di Scienze </a:t>
            </a:r>
            <a:r>
              <a:rPr lang="it-IT" sz="1300" b="0" strike="noStrike" spc="-1" dirty="0">
                <a:solidFill>
                  <a:srgbClr val="FFFFFF"/>
                </a:solidFill>
                <a:latin typeface="Century Gothic"/>
              </a:rPr>
              <a:t>- Mobilità Studentesca Internazionale - Dott.ssa </a:t>
            </a:r>
            <a:r>
              <a:rPr lang="it-IT" sz="1300" spc="-1" dirty="0">
                <a:solidFill>
                  <a:srgbClr val="FFFFFF"/>
                </a:solidFill>
                <a:latin typeface="Century Gothic"/>
              </a:rPr>
              <a:t>Elena Thea Cacciari </a:t>
            </a:r>
            <a:r>
              <a:rPr lang="it-IT" sz="1300" b="0" strike="noStrike" spc="-1" dirty="0">
                <a:solidFill>
                  <a:srgbClr val="FFFFFF"/>
                </a:solidFill>
                <a:latin typeface="Century Gothic"/>
              </a:rPr>
              <a:t>&lt;</a:t>
            </a:r>
            <a:r>
              <a:rPr lang="it-IT" sz="1300" b="0" strike="noStrike" spc="-1" dirty="0">
                <a:solidFill>
                  <a:srgbClr val="FFFFFF"/>
                </a:solidFill>
                <a:latin typeface="Century Gothic"/>
                <a:hlinkClick r:id="rId2"/>
              </a:rPr>
              <a:t>ingarc.internazionale.bo@unibo.it</a:t>
            </a:r>
            <a:r>
              <a:rPr lang="it-IT" sz="1300" b="0" strike="noStrike" spc="-1" dirty="0">
                <a:solidFill>
                  <a:srgbClr val="FFFFFF"/>
                </a:solidFill>
                <a:latin typeface="Century Gothic"/>
              </a:rPr>
              <a:t>&gt;</a:t>
            </a:r>
            <a:endParaRPr lang="it-IT" sz="1300" b="0" strike="noStrike" spc="-1" dirty="0">
              <a:solidFill>
                <a:srgbClr val="000000"/>
              </a:solidFill>
              <a:latin typeface="Calibri"/>
            </a:endParaRPr>
          </a:p>
          <a:p>
            <a:pPr indent="-323850" algn="ctr">
              <a:lnSpc>
                <a:spcPct val="100000"/>
              </a:lnSpc>
              <a:spcBef>
                <a:spcPts val="261"/>
              </a:spcBef>
              <a:tabLst>
                <a:tab pos="0" algn="l"/>
              </a:tabLst>
            </a:pPr>
            <a:endParaRPr lang="it-IT" sz="1300" b="0" strike="noStrike" spc="-1" dirty="0">
              <a:solidFill>
                <a:srgbClr val="FFFFFF"/>
              </a:solidFill>
              <a:latin typeface="Century Gothic"/>
            </a:endParaRPr>
          </a:p>
          <a:p>
            <a:pPr indent="-323850" algn="ctr">
              <a:lnSpc>
                <a:spcPct val="100000"/>
              </a:lnSpc>
              <a:spcBef>
                <a:spcPts val="261"/>
              </a:spcBef>
              <a:tabLst>
                <a:tab pos="0" algn="l"/>
              </a:tabLst>
            </a:pPr>
            <a:endParaRPr lang="it-IT" sz="1300" b="0" strike="noStrike" spc="-1" dirty="0">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4DCBF8-D85C-4999-82CC-A45DA4727F9A}"/>
              </a:ext>
            </a:extLst>
          </p:cNvPr>
          <p:cNvSpPr>
            <a:spLocks noGrp="1"/>
          </p:cNvSpPr>
          <p:nvPr>
            <p:ph type="title"/>
          </p:nvPr>
        </p:nvSpPr>
        <p:spPr>
          <a:xfrm>
            <a:off x="826333" y="593718"/>
            <a:ext cx="10972440" cy="1144800"/>
          </a:xfrm>
        </p:spPr>
        <p:txBody>
          <a:bodyPr lIns="0" tIns="0" rIns="0" bIns="0" anchor="ctr">
            <a:noAutofit/>
          </a:bodyPr>
          <a:lstStyle/>
          <a:p>
            <a:pPr>
              <a:spcBef>
                <a:spcPts val="1000"/>
              </a:spcBef>
            </a:pPr>
            <a:r>
              <a:rPr lang="it-IT" sz="4800" b="1" dirty="0">
                <a:solidFill>
                  <a:srgbClr val="201F1E"/>
                </a:solidFill>
                <a:latin typeface="Calibri Light"/>
                <a:ea typeface="+mn-ea"/>
                <a:cs typeface="Calibri Light"/>
              </a:rPr>
              <a:t>Di Cosa Parliamo Oggi</a:t>
            </a:r>
            <a:endParaRPr lang="it-IT" sz="4800" b="1" dirty="0">
              <a:solidFill>
                <a:srgbClr val="201F1E"/>
              </a:solidFill>
              <a:latin typeface="Calibri Light" panose="020F0302020204030204" pitchFamily="34" charset="0"/>
              <a:ea typeface="+mn-ea"/>
              <a:cs typeface="Calibri Light" panose="020F0302020204030204" pitchFamily="34" charset="0"/>
            </a:endParaRPr>
          </a:p>
        </p:txBody>
      </p:sp>
      <p:sp>
        <p:nvSpPr>
          <p:cNvPr id="3" name="Sottotitolo 2">
            <a:extLst>
              <a:ext uri="{FF2B5EF4-FFF2-40B4-BE49-F238E27FC236}">
                <a16:creationId xmlns:a16="http://schemas.microsoft.com/office/drawing/2014/main" id="{101D0771-8E54-437C-A58B-6BCA8C74A22E}"/>
              </a:ext>
            </a:extLst>
          </p:cNvPr>
          <p:cNvSpPr>
            <a:spLocks noGrp="1"/>
          </p:cNvSpPr>
          <p:nvPr>
            <p:ph type="subTitle"/>
          </p:nvPr>
        </p:nvSpPr>
        <p:spPr>
          <a:xfrm>
            <a:off x="826333" y="1738518"/>
            <a:ext cx="10272206" cy="4356243"/>
          </a:xfrm>
        </p:spPr>
        <p:txBody>
          <a:bodyPr/>
          <a:lstStyle/>
          <a:p>
            <a:pPr marL="571500" indent="-571500" algn="l">
              <a:lnSpc>
                <a:spcPct val="100000"/>
              </a:lnSpc>
              <a:buFont typeface="Wingdings" panose="05000000000000000000" pitchFamily="2" charset="2"/>
              <a:buChar char="§"/>
            </a:pPr>
            <a:r>
              <a:rPr lang="it-IT" sz="4000" dirty="0">
                <a:solidFill>
                  <a:srgbClr val="201F1E"/>
                </a:solidFill>
                <a:latin typeface="Calibri Light" panose="020F0302020204030204" pitchFamily="34" charset="0"/>
                <a:cs typeface="Calibri Light" panose="020F0302020204030204" pitchFamily="34" charset="0"/>
              </a:rPr>
              <a:t>Opportunità</a:t>
            </a:r>
            <a:r>
              <a:rPr lang="it-IT" sz="4000" b="0" i="0" dirty="0">
                <a:solidFill>
                  <a:srgbClr val="201F1E"/>
                </a:solidFill>
                <a:effectLst/>
                <a:latin typeface="Calibri Light" panose="020F0302020204030204" pitchFamily="34" charset="0"/>
                <a:cs typeface="Calibri Light" panose="020F0302020204030204" pitchFamily="34" charset="0"/>
              </a:rPr>
              <a:t> di studio all'estero (Erasmus +, </a:t>
            </a:r>
            <a:r>
              <a:rPr lang="it-IT" sz="4000" b="0" i="0" dirty="0" err="1">
                <a:solidFill>
                  <a:srgbClr val="201F1E"/>
                </a:solidFill>
                <a:effectLst/>
                <a:latin typeface="Calibri Light" panose="020F0302020204030204" pitchFamily="34" charset="0"/>
                <a:cs typeface="Calibri Light" panose="020F0302020204030204" pitchFamily="34" charset="0"/>
              </a:rPr>
              <a:t>Overseas</a:t>
            </a:r>
            <a:r>
              <a:rPr lang="it-IT" sz="4000" b="0" i="0" dirty="0">
                <a:solidFill>
                  <a:srgbClr val="201F1E"/>
                </a:solidFill>
                <a:effectLst/>
                <a:latin typeface="Calibri Light" panose="020F0302020204030204" pitchFamily="34" charset="0"/>
                <a:cs typeface="Calibri Light" panose="020F0302020204030204" pitchFamily="34" charset="0"/>
              </a:rPr>
              <a:t>, Bando tesi all’estero)</a:t>
            </a:r>
          </a:p>
          <a:p>
            <a:pPr marL="171450" indent="-171450" algn="l">
              <a:lnSpc>
                <a:spcPct val="100000"/>
              </a:lnSpc>
              <a:buFont typeface="Wingdings" panose="05000000000000000000" pitchFamily="2" charset="2"/>
              <a:buChar char="§"/>
            </a:pPr>
            <a:endParaRPr lang="it-IT" sz="900" b="0" i="0" dirty="0">
              <a:solidFill>
                <a:srgbClr val="201F1E"/>
              </a:solidFill>
              <a:effectLst/>
              <a:latin typeface="Calibri Light" panose="020F0302020204030204" pitchFamily="34" charset="0"/>
              <a:cs typeface="Calibri Light" panose="020F0302020204030204" pitchFamily="34" charset="0"/>
            </a:endParaRPr>
          </a:p>
          <a:p>
            <a:pPr marL="571500" indent="-571500" algn="l">
              <a:lnSpc>
                <a:spcPct val="100000"/>
              </a:lnSpc>
              <a:buFont typeface="Wingdings" panose="05000000000000000000" pitchFamily="2" charset="2"/>
              <a:buChar char="§"/>
            </a:pPr>
            <a:r>
              <a:rPr lang="it-IT" sz="4000" dirty="0">
                <a:solidFill>
                  <a:srgbClr val="201F1E"/>
                </a:solidFill>
                <a:latin typeface="Calibri Light" panose="020F0302020204030204" pitchFamily="34" charset="0"/>
                <a:cs typeface="Calibri Light" panose="020F0302020204030204" pitchFamily="34" charset="0"/>
              </a:rPr>
              <a:t>Il Learning </a:t>
            </a:r>
            <a:r>
              <a:rPr lang="it-IT" sz="4000" b="0" i="0" dirty="0">
                <a:solidFill>
                  <a:srgbClr val="201F1E"/>
                </a:solidFill>
                <a:effectLst/>
                <a:latin typeface="Calibri Light" panose="020F0302020204030204" pitchFamily="34" charset="0"/>
                <a:cs typeface="Calibri Light" panose="020F0302020204030204" pitchFamily="34" charset="0"/>
              </a:rPr>
              <a:t>Agreement</a:t>
            </a:r>
            <a:r>
              <a:rPr lang="it-IT" sz="4000" dirty="0">
                <a:solidFill>
                  <a:srgbClr val="201F1E"/>
                </a:solidFill>
                <a:latin typeface="Calibri Light" panose="020F0302020204030204" pitchFamily="34" charset="0"/>
                <a:cs typeface="Calibri Light" panose="020F0302020204030204" pitchFamily="34" charset="0"/>
              </a:rPr>
              <a:t> (LA) e la</a:t>
            </a:r>
            <a:r>
              <a:rPr lang="it-IT" sz="4000" b="0" i="0" dirty="0">
                <a:solidFill>
                  <a:srgbClr val="201F1E"/>
                </a:solidFill>
                <a:effectLst/>
                <a:latin typeface="Calibri Light" panose="020F0302020204030204" pitchFamily="34" charset="0"/>
                <a:cs typeface="Calibri Light" panose="020F0302020204030204" pitchFamily="34" charset="0"/>
              </a:rPr>
              <a:t> Richiesta di Riconoscimento (RR)</a:t>
            </a:r>
          </a:p>
          <a:p>
            <a:pPr marL="171450" indent="-171450" algn="l">
              <a:lnSpc>
                <a:spcPct val="100000"/>
              </a:lnSpc>
              <a:buFont typeface="Wingdings" panose="05000000000000000000" pitchFamily="2" charset="2"/>
              <a:buChar char="§"/>
            </a:pPr>
            <a:endParaRPr lang="it-IT" sz="900" b="0" i="0" dirty="0">
              <a:solidFill>
                <a:srgbClr val="201F1E"/>
              </a:solidFill>
              <a:effectLst/>
              <a:latin typeface="Calibri Light" panose="020F0302020204030204" pitchFamily="34" charset="0"/>
              <a:cs typeface="Calibri Light" panose="020F0302020204030204" pitchFamily="34" charset="0"/>
            </a:endParaRPr>
          </a:p>
          <a:p>
            <a:pPr marL="571500" indent="-571500" algn="l">
              <a:lnSpc>
                <a:spcPct val="100000"/>
              </a:lnSpc>
              <a:buFont typeface="Wingdings" panose="05000000000000000000" pitchFamily="2" charset="2"/>
              <a:buChar char="§"/>
            </a:pPr>
            <a:r>
              <a:rPr lang="it-IT" sz="4000" dirty="0">
                <a:solidFill>
                  <a:srgbClr val="201F1E"/>
                </a:solidFill>
                <a:latin typeface="Calibri Light" panose="020F0302020204030204" pitchFamily="34" charset="0"/>
                <a:cs typeface="Calibri Light" panose="020F0302020204030204" pitchFamily="34" charset="0"/>
              </a:rPr>
              <a:t>Il t</a:t>
            </a:r>
            <a:r>
              <a:rPr lang="it-IT" sz="4000" b="0" i="0" dirty="0">
                <a:solidFill>
                  <a:srgbClr val="201F1E"/>
                </a:solidFill>
                <a:effectLst/>
                <a:latin typeface="Calibri Light" panose="020F0302020204030204" pitchFamily="34" charset="0"/>
                <a:cs typeface="Calibri Light" panose="020F0302020204030204" pitchFamily="34" charset="0"/>
              </a:rPr>
              <a:t>irocinio e la tesi all'estero curriculari</a:t>
            </a:r>
          </a:p>
          <a:p>
            <a:pPr marL="171450" indent="-171450" algn="l">
              <a:lnSpc>
                <a:spcPct val="100000"/>
              </a:lnSpc>
              <a:buFont typeface="Wingdings" panose="05000000000000000000" pitchFamily="2" charset="2"/>
              <a:buChar char="§"/>
            </a:pPr>
            <a:endParaRPr lang="it-IT" sz="900" b="0" i="0" dirty="0">
              <a:solidFill>
                <a:srgbClr val="201F1E"/>
              </a:solidFill>
              <a:effectLst/>
              <a:latin typeface="Calibri Light" panose="020F0302020204030204" pitchFamily="34" charset="0"/>
              <a:cs typeface="Calibri Light" panose="020F0302020204030204" pitchFamily="34" charset="0"/>
            </a:endParaRPr>
          </a:p>
          <a:p>
            <a:pPr marL="571500" indent="-571500" algn="l">
              <a:lnSpc>
                <a:spcPct val="100000"/>
              </a:lnSpc>
              <a:buFont typeface="Wingdings" panose="05000000000000000000" pitchFamily="2" charset="2"/>
              <a:buChar char="§"/>
            </a:pPr>
            <a:r>
              <a:rPr lang="it-IT" sz="4000" b="0" i="0" dirty="0">
                <a:solidFill>
                  <a:srgbClr val="201F1E"/>
                </a:solidFill>
                <a:effectLst/>
                <a:latin typeface="Calibri Light" panose="020F0302020204030204" pitchFamily="34" charset="0"/>
                <a:cs typeface="Calibri Light" panose="020F0302020204030204" pitchFamily="34" charset="0"/>
              </a:rPr>
              <a:t>Chi contattare e </a:t>
            </a:r>
            <a:r>
              <a:rPr lang="it-IT" sz="4000" dirty="0">
                <a:solidFill>
                  <a:srgbClr val="201F1E"/>
                </a:solidFill>
                <a:latin typeface="Calibri Light" panose="020F0302020204030204" pitchFamily="34" charset="0"/>
                <a:cs typeface="Calibri Light" panose="020F0302020204030204" pitchFamily="34" charset="0"/>
              </a:rPr>
              <a:t>quando</a:t>
            </a:r>
            <a:endParaRPr lang="it-IT" sz="4000" b="0" i="0" dirty="0">
              <a:solidFill>
                <a:srgbClr val="201F1E"/>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0440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6D49F3-C573-4A62-9A48-7758D2CCE2B4}"/>
              </a:ext>
            </a:extLst>
          </p:cNvPr>
          <p:cNvSpPr>
            <a:spLocks noGrp="1"/>
          </p:cNvSpPr>
          <p:nvPr>
            <p:ph type="title"/>
          </p:nvPr>
        </p:nvSpPr>
        <p:spPr>
          <a:xfrm>
            <a:off x="1014909" y="643470"/>
            <a:ext cx="10972440" cy="1144800"/>
          </a:xfrm>
        </p:spPr>
        <p:txBody>
          <a:bodyPr lIns="0" tIns="0" rIns="0" bIns="0" anchor="ctr">
            <a:noAutofit/>
          </a:bodyPr>
          <a:lstStyle/>
          <a:p>
            <a:pPr>
              <a:spcBef>
                <a:spcPts val="1000"/>
              </a:spcBef>
            </a:pPr>
            <a:r>
              <a:rPr lang="it-IT" sz="4800" b="1" dirty="0">
                <a:solidFill>
                  <a:srgbClr val="201F1E"/>
                </a:solidFill>
                <a:latin typeface="Calibri Light"/>
                <a:ea typeface="+mn-ea"/>
                <a:cs typeface="Calibri Light"/>
              </a:rPr>
              <a:t>Opportunità all’Estero:</a:t>
            </a:r>
            <a:br>
              <a:rPr lang="it-IT" sz="4800" b="1" dirty="0">
                <a:latin typeface="Calibri Light" panose="020F0302020204030204" pitchFamily="34" charset="0"/>
                <a:ea typeface="+mn-ea"/>
                <a:cs typeface="Calibri Light" panose="020F0302020204030204" pitchFamily="34" charset="0"/>
              </a:rPr>
            </a:br>
            <a:endParaRPr lang="it-IT" sz="4800" b="1" dirty="0">
              <a:solidFill>
                <a:srgbClr val="201F1E"/>
              </a:solidFill>
              <a:latin typeface="Calibri Light" panose="020F0302020204030204" pitchFamily="34" charset="0"/>
              <a:ea typeface="+mn-ea"/>
              <a:cs typeface="Calibri Light" panose="020F0302020204030204" pitchFamily="34" charset="0"/>
            </a:endParaRPr>
          </a:p>
        </p:txBody>
      </p:sp>
      <p:sp>
        <p:nvSpPr>
          <p:cNvPr id="3" name="Sottotitolo 2">
            <a:extLst>
              <a:ext uri="{FF2B5EF4-FFF2-40B4-BE49-F238E27FC236}">
                <a16:creationId xmlns:a16="http://schemas.microsoft.com/office/drawing/2014/main" id="{38EE2B8F-D3E6-4DAD-BC34-FDE21700959E}"/>
              </a:ext>
            </a:extLst>
          </p:cNvPr>
          <p:cNvSpPr>
            <a:spLocks noGrp="1"/>
          </p:cNvSpPr>
          <p:nvPr>
            <p:ph type="subTitle"/>
          </p:nvPr>
        </p:nvSpPr>
        <p:spPr>
          <a:xfrm>
            <a:off x="1014909" y="2054833"/>
            <a:ext cx="9216720" cy="3600528"/>
          </a:xfrm>
        </p:spPr>
        <p:txBody>
          <a:bodyPr lIns="0" tIns="0" rIns="0" bIns="0" anchor="ctr">
            <a:noAutofit/>
          </a:bodyPr>
          <a:lstStyle/>
          <a:p>
            <a:pPr marL="571500" indent="-571500">
              <a:lnSpc>
                <a:spcPct val="100000"/>
              </a:lnSpc>
              <a:buFont typeface="Wingdings" panose="05000000000000000000" pitchFamily="2" charset="2"/>
              <a:buChar char="§"/>
            </a:pPr>
            <a:r>
              <a:rPr lang="it-IT" sz="4000" dirty="0">
                <a:solidFill>
                  <a:srgbClr val="201F1E"/>
                </a:solidFill>
                <a:latin typeface="Calibri Light"/>
                <a:cs typeface="Calibri Light"/>
              </a:rPr>
              <a:t>Erasmus+ Studio</a:t>
            </a:r>
            <a:endParaRPr lang="it-IT" sz="4000" dirty="0">
              <a:solidFill>
                <a:srgbClr val="201F1E"/>
              </a:solidFill>
              <a:latin typeface="Calibri Light" panose="020F0302020204030204" pitchFamily="34" charset="0"/>
              <a:cs typeface="Calibri Light" panose="020F0302020204030204" pitchFamily="34" charset="0"/>
            </a:endParaRPr>
          </a:p>
          <a:p>
            <a:pPr marL="571500" indent="-571500">
              <a:lnSpc>
                <a:spcPct val="100000"/>
              </a:lnSpc>
              <a:buFont typeface="Wingdings" panose="05000000000000000000" pitchFamily="2" charset="2"/>
              <a:buChar char="§"/>
            </a:pPr>
            <a:r>
              <a:rPr lang="it-IT" sz="4000" dirty="0">
                <a:solidFill>
                  <a:srgbClr val="201F1E"/>
                </a:solidFill>
                <a:latin typeface="Calibri Light"/>
                <a:cs typeface="Calibri Light"/>
              </a:rPr>
              <a:t>Erasmus+ Tirocinio</a:t>
            </a:r>
            <a:endParaRPr lang="it-IT" sz="4000" dirty="0">
              <a:solidFill>
                <a:srgbClr val="201F1E"/>
              </a:solidFill>
              <a:latin typeface="Calibri Light" panose="020F0302020204030204" pitchFamily="34" charset="0"/>
              <a:cs typeface="Calibri Light" panose="020F0302020204030204" pitchFamily="34" charset="0"/>
            </a:endParaRPr>
          </a:p>
          <a:p>
            <a:pPr marL="571500" indent="-571500">
              <a:lnSpc>
                <a:spcPct val="100000"/>
              </a:lnSpc>
              <a:buFont typeface="Wingdings" panose="05000000000000000000" pitchFamily="2" charset="2"/>
              <a:buChar char="§"/>
            </a:pPr>
            <a:r>
              <a:rPr lang="it-IT" sz="4000" dirty="0">
                <a:solidFill>
                  <a:srgbClr val="201F1E"/>
                </a:solidFill>
                <a:latin typeface="Calibri Light"/>
                <a:cs typeface="Calibri Light"/>
              </a:rPr>
              <a:t>Bando Tesi all’Estero</a:t>
            </a:r>
          </a:p>
          <a:p>
            <a:pPr marL="571500" indent="-571500">
              <a:lnSpc>
                <a:spcPct val="100000"/>
              </a:lnSpc>
              <a:buFont typeface="Wingdings" panose="05000000000000000000" pitchFamily="2" charset="2"/>
              <a:buChar char="§"/>
            </a:pPr>
            <a:r>
              <a:rPr lang="it-IT" sz="4000" dirty="0" err="1">
                <a:solidFill>
                  <a:srgbClr val="201F1E"/>
                </a:solidFill>
                <a:latin typeface="Calibri Light"/>
                <a:cs typeface="Calibri Light"/>
              </a:rPr>
              <a:t>Overseas</a:t>
            </a:r>
          </a:p>
          <a:p>
            <a:pPr marL="571500" indent="-571500">
              <a:lnSpc>
                <a:spcPct val="100000"/>
              </a:lnSpc>
              <a:buFont typeface="Wingdings" panose="05000000000000000000" pitchFamily="2" charset="2"/>
              <a:buChar char="§"/>
            </a:pPr>
            <a:endParaRPr lang="it-IT" sz="4000" dirty="0">
              <a:solidFill>
                <a:srgbClr val="201F1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2572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E24259-65FD-4BEE-BB67-A6306883D9FE}"/>
              </a:ext>
            </a:extLst>
          </p:cNvPr>
          <p:cNvSpPr>
            <a:spLocks noGrp="1"/>
          </p:cNvSpPr>
          <p:nvPr>
            <p:ph type="title"/>
          </p:nvPr>
        </p:nvSpPr>
        <p:spPr>
          <a:xfrm>
            <a:off x="835511" y="129763"/>
            <a:ext cx="10972440" cy="1144800"/>
          </a:xfrm>
        </p:spPr>
        <p:txBody>
          <a:bodyPr/>
          <a:lstStyle/>
          <a:p>
            <a:r>
              <a:rPr lang="it-IT" b="1" dirty="0">
                <a:solidFill>
                  <a:srgbClr val="201F1E"/>
                </a:solidFill>
                <a:latin typeface="Calibri Light"/>
                <a:cs typeface="Calibri Light"/>
              </a:rPr>
              <a:t>Erasmus+  Studio</a:t>
            </a:r>
            <a:endParaRPr lang="it-IT" b="1" dirty="0"/>
          </a:p>
        </p:txBody>
      </p:sp>
      <p:sp>
        <p:nvSpPr>
          <p:cNvPr id="4" name="CustomShape 1">
            <a:extLst>
              <a:ext uri="{FF2B5EF4-FFF2-40B4-BE49-F238E27FC236}">
                <a16:creationId xmlns:a16="http://schemas.microsoft.com/office/drawing/2014/main" id="{79F2C4A4-32ED-4B28-8F4A-F352D9D779CA}"/>
              </a:ext>
            </a:extLst>
          </p:cNvPr>
          <p:cNvSpPr/>
          <p:nvPr/>
        </p:nvSpPr>
        <p:spPr>
          <a:xfrm>
            <a:off x="835511" y="1182097"/>
            <a:ext cx="10673632" cy="5311174"/>
          </a:xfrm>
          <a:prstGeom prst="rect">
            <a:avLst/>
          </a:prstGeom>
          <a:noFill/>
          <a:ln>
            <a:noFill/>
          </a:ln>
        </p:spPr>
        <p:txBody>
          <a:bodyPr lIns="90000" tIns="45000" rIns="90000" bIns="45000"/>
          <a:lstStyle/>
          <a:p>
            <a:pPr>
              <a:lnSpc>
                <a:spcPct val="100000"/>
              </a:lnSpc>
            </a:pPr>
            <a:r>
              <a:rPr lang="it-IT" b="1" dirty="0">
                <a:solidFill>
                  <a:srgbClr val="000000"/>
                </a:solidFill>
                <a:latin typeface="Calibri Light" panose="020F0302020204030204" pitchFamily="34" charset="0"/>
                <a:cs typeface="Calibri Light" panose="020F0302020204030204" pitchFamily="34" charset="0"/>
              </a:rPr>
              <a:t>Cos’è?</a:t>
            </a:r>
            <a:endParaRPr lang="it-IT" dirty="0">
              <a:solidFill>
                <a:srgbClr val="000000"/>
              </a:solidFill>
              <a:latin typeface="Calibri Light" panose="020F0302020204030204" pitchFamily="34" charset="0"/>
              <a:cs typeface="Calibri Light" panose="020F0302020204030204" pitchFamily="34" charset="0"/>
            </a:endParaRPr>
          </a:p>
          <a:p>
            <a:pPr>
              <a:lnSpc>
                <a:spcPct val="100000"/>
              </a:lnSpc>
            </a:pPr>
            <a:r>
              <a:rPr lang="it-IT" dirty="0">
                <a:solidFill>
                  <a:srgbClr val="000000"/>
                </a:solidFill>
                <a:latin typeface="Calibri Light" panose="020F0302020204030204" pitchFamily="34" charset="0"/>
                <a:cs typeface="Calibri Light" panose="020F0302020204030204" pitchFamily="34" charset="0"/>
              </a:rPr>
              <a:t>Il Programma Erasmus+ studio è un programma di mobilità promosso dalla UE che ti consente di trascorrere da tre a dodici mesi presso un’università europea o  non europea.</a:t>
            </a:r>
          </a:p>
          <a:p>
            <a:pPr>
              <a:lnSpc>
                <a:spcPct val="100000"/>
              </a:lnSpc>
            </a:pPr>
            <a:endParaRPr lang="it-IT" dirty="0">
              <a:solidFill>
                <a:srgbClr val="000000"/>
              </a:solidFill>
              <a:latin typeface="Calibri Light" panose="020F0302020204030204" pitchFamily="34" charset="0"/>
              <a:cs typeface="Calibri Light" panose="020F0302020204030204" pitchFamily="34" charset="0"/>
            </a:endParaRPr>
          </a:p>
          <a:p>
            <a:pPr>
              <a:lnSpc>
                <a:spcPct val="100000"/>
              </a:lnSpc>
            </a:pPr>
            <a:r>
              <a:rPr lang="it-IT" b="1" dirty="0">
                <a:solidFill>
                  <a:srgbClr val="000000"/>
                </a:solidFill>
                <a:latin typeface="Calibri Light" panose="020F0302020204030204" pitchFamily="34" charset="0"/>
                <a:cs typeface="Calibri Light" panose="020F0302020204030204" pitchFamily="34" charset="0"/>
              </a:rPr>
              <a:t>Cosa puoi fare e come?</a:t>
            </a:r>
            <a:endParaRPr lang="it-IT" dirty="0">
              <a:solidFill>
                <a:srgbClr val="000000"/>
              </a:solidFill>
              <a:latin typeface="Calibri Light" panose="020F0302020204030204" pitchFamily="34" charset="0"/>
              <a:cs typeface="Calibri Light" panose="020F0302020204030204" pitchFamily="34" charset="0"/>
            </a:endParaRPr>
          </a:p>
          <a:p>
            <a:pPr marL="271463" indent="-271463">
              <a:lnSpc>
                <a:spcPct val="100000"/>
              </a:lnSpc>
              <a:buFont typeface="Arial"/>
              <a:buChar char="•"/>
            </a:pPr>
            <a:r>
              <a:rPr lang="it-IT" dirty="0">
                <a:solidFill>
                  <a:srgbClr val="000000"/>
                </a:solidFill>
                <a:latin typeface="Calibri Light" panose="020F0302020204030204" pitchFamily="34" charset="0"/>
                <a:cs typeface="Calibri Light" panose="020F0302020204030204" pitchFamily="34" charset="0"/>
              </a:rPr>
              <a:t>Ti permette di frequentare i corsi, di sostenere gli esami e di ottenerne il riconoscimento.</a:t>
            </a:r>
          </a:p>
          <a:p>
            <a:pPr marL="271463" indent="-271463">
              <a:lnSpc>
                <a:spcPct val="100000"/>
              </a:lnSpc>
              <a:buFont typeface="Arial"/>
              <a:buChar char="•"/>
            </a:pPr>
            <a:r>
              <a:rPr lang="it-IT" dirty="0">
                <a:solidFill>
                  <a:srgbClr val="000000"/>
                </a:solidFill>
                <a:latin typeface="Calibri Light" panose="020F0302020204030204" pitchFamily="34" charset="0"/>
                <a:cs typeface="Calibri Light" panose="020F0302020204030204" pitchFamily="34" charset="0"/>
              </a:rPr>
              <a:t>Per aiutarti a sostenere le spese legate al soggiorno all’estero, il programma Erasmus+ offre un contributo finanziario.</a:t>
            </a:r>
          </a:p>
          <a:p>
            <a:pPr marL="271463" indent="-271463">
              <a:lnSpc>
                <a:spcPct val="100000"/>
              </a:lnSpc>
              <a:buFont typeface="Arial"/>
              <a:buChar char="•"/>
            </a:pPr>
            <a:r>
              <a:rPr lang="it-IT" dirty="0">
                <a:solidFill>
                  <a:srgbClr val="000000"/>
                </a:solidFill>
                <a:latin typeface="Calibri Light" panose="020F0302020204030204" pitchFamily="34" charset="0"/>
                <a:cs typeface="Calibri Light" panose="020F0302020204030204" pitchFamily="34" charset="0"/>
              </a:rPr>
              <a:t>Con lo status di studente Erasmus+ avrai la garanzia del riconoscimento accademico per le attività didattiche completate, l’esenzione dal pagamento delle tasse d’iscrizione presso l’istituto ospitante (ma non di quelle dell’istituto di provenienza) e il diritto di fruire degli stessi servizi che l’istituto ospitante offre ai suoi studenti.</a:t>
            </a:r>
          </a:p>
          <a:p>
            <a:pPr marL="571500" indent="-571500">
              <a:lnSpc>
                <a:spcPct val="100000"/>
              </a:lnSpc>
              <a:buFont typeface="Arial"/>
              <a:buChar char="•"/>
            </a:pPr>
            <a:endParaRPr lang="it-IT" dirty="0">
              <a:solidFill>
                <a:srgbClr val="000000"/>
              </a:solidFill>
              <a:latin typeface="Calibri Light" panose="020F0302020204030204" pitchFamily="34" charset="0"/>
              <a:cs typeface="Calibri Light" panose="020F0302020204030204" pitchFamily="34" charset="0"/>
            </a:endParaRPr>
          </a:p>
          <a:p>
            <a:r>
              <a:rPr lang="it-IT" b="1" dirty="0">
                <a:solidFill>
                  <a:srgbClr val="000000"/>
                </a:solidFill>
                <a:latin typeface="Calibri Light" panose="020F0302020204030204" pitchFamily="34" charset="0"/>
                <a:cs typeface="Calibri Light" panose="020F0302020204030204" pitchFamily="34" charset="0"/>
              </a:rPr>
              <a:t>Come partecipare?</a:t>
            </a:r>
          </a:p>
          <a:p>
            <a:r>
              <a:rPr lang="it-IT" dirty="0">
                <a:solidFill>
                  <a:srgbClr val="000000"/>
                </a:solidFill>
                <a:latin typeface="Calibri Light" panose="020F0302020204030204" pitchFamily="34" charset="0"/>
                <a:cs typeface="Calibri Light" panose="020F0302020204030204" pitchFamily="34" charset="0"/>
              </a:rPr>
              <a:t>Tieni sempre monitorato questo link per sapere quando aprirà il nuovo bando (N.B. la scadenza di solito è nel mese di febbraio) e per conoscere i requisiti di partecipazione:</a:t>
            </a:r>
          </a:p>
          <a:p>
            <a:pPr marL="571500" indent="-571500">
              <a:lnSpc>
                <a:spcPct val="100000"/>
              </a:lnSpc>
              <a:buFont typeface="Arial"/>
              <a:buChar char="•"/>
            </a:pPr>
            <a:endParaRPr lang="it-IT" dirty="0">
              <a:solidFill>
                <a:srgbClr val="000000"/>
              </a:solidFill>
              <a:latin typeface="Calibri Light" panose="020F0302020204030204" pitchFamily="34" charset="0"/>
              <a:cs typeface="Calibri Light" panose="020F0302020204030204" pitchFamily="34" charset="0"/>
            </a:endParaRPr>
          </a:p>
          <a:p>
            <a:pPr>
              <a:lnSpc>
                <a:spcPct val="100000"/>
              </a:lnSpc>
            </a:pPr>
            <a:endParaRPr lang="it-IT" dirty="0">
              <a:solidFill>
                <a:srgbClr val="000000"/>
              </a:solidFill>
              <a:latin typeface="Calibri Light" panose="020F0302020204030204" pitchFamily="34" charset="0"/>
              <a:cs typeface="Calibri Light" panose="020F0302020204030204" pitchFamily="34" charset="0"/>
            </a:endParaRPr>
          </a:p>
        </p:txBody>
      </p:sp>
      <p:sp>
        <p:nvSpPr>
          <p:cNvPr id="5" name="Rettangolo 4">
            <a:extLst>
              <a:ext uri="{FF2B5EF4-FFF2-40B4-BE49-F238E27FC236}">
                <a16:creationId xmlns:a16="http://schemas.microsoft.com/office/drawing/2014/main" id="{F3A2A66F-3355-4A18-AD80-E6F92AF59543}"/>
              </a:ext>
            </a:extLst>
          </p:cNvPr>
          <p:cNvSpPr/>
          <p:nvPr/>
        </p:nvSpPr>
        <p:spPr>
          <a:xfrm>
            <a:off x="835511" y="5785385"/>
            <a:ext cx="10291401" cy="707886"/>
          </a:xfrm>
          <a:prstGeom prst="rect">
            <a:avLst/>
          </a:prstGeom>
        </p:spPr>
        <p:txBody>
          <a:bodyPr wrap="square">
            <a:spAutoFit/>
          </a:bodyPr>
          <a:lstStyle/>
          <a:p>
            <a:r>
              <a:rPr lang="en-US" sz="2000" b="1" dirty="0">
                <a:latin typeface="Calibri Light" panose="020F0302020204030204" pitchFamily="34" charset="0"/>
                <a:cs typeface="Calibri Light" panose="020F0302020204030204" pitchFamily="34" charset="0"/>
                <a:hlinkClick r:id="rId2"/>
              </a:rPr>
              <a:t>https://</a:t>
            </a:r>
            <a:r>
              <a:rPr lang="en-US" sz="2000" b="1" dirty="0" err="1">
                <a:latin typeface="Calibri Light" panose="020F0302020204030204" pitchFamily="34" charset="0"/>
                <a:cs typeface="Calibri Light" panose="020F0302020204030204" pitchFamily="34" charset="0"/>
                <a:hlinkClick r:id="rId2"/>
              </a:rPr>
              <a:t>www.unibo.it</a:t>
            </a:r>
            <a:r>
              <a:rPr lang="en-US" sz="2000" b="1" dirty="0">
                <a:latin typeface="Calibri Light" panose="020F0302020204030204" pitchFamily="34" charset="0"/>
                <a:cs typeface="Calibri Light" panose="020F0302020204030204" pitchFamily="34" charset="0"/>
                <a:hlinkClick r:id="rId2"/>
              </a:rPr>
              <a:t>/it/</a:t>
            </a:r>
            <a:r>
              <a:rPr lang="en-US" sz="2000" b="1" dirty="0" err="1">
                <a:latin typeface="Calibri Light" panose="020F0302020204030204" pitchFamily="34" charset="0"/>
                <a:cs typeface="Calibri Light" panose="020F0302020204030204" pitchFamily="34" charset="0"/>
                <a:hlinkClick r:id="rId2"/>
              </a:rPr>
              <a:t>internazionale</a:t>
            </a:r>
            <a:r>
              <a:rPr lang="en-US" sz="2000" b="1" dirty="0">
                <a:latin typeface="Calibri Light" panose="020F0302020204030204" pitchFamily="34" charset="0"/>
                <a:cs typeface="Calibri Light" panose="020F0302020204030204" pitchFamily="34" charset="0"/>
                <a:hlinkClick r:id="rId2"/>
              </a:rPr>
              <a:t>/</a:t>
            </a:r>
            <a:r>
              <a:rPr lang="en-US" sz="2000" b="1" dirty="0" err="1">
                <a:latin typeface="Calibri Light" panose="020F0302020204030204" pitchFamily="34" charset="0"/>
                <a:cs typeface="Calibri Light" panose="020F0302020204030204" pitchFamily="34" charset="0"/>
                <a:hlinkClick r:id="rId2"/>
              </a:rPr>
              <a:t>studiare</a:t>
            </a:r>
            <a:r>
              <a:rPr lang="en-US" sz="2000" b="1" dirty="0">
                <a:latin typeface="Calibri Light" panose="020F0302020204030204" pitchFamily="34" charset="0"/>
                <a:cs typeface="Calibri Light" panose="020F0302020204030204" pitchFamily="34" charset="0"/>
                <a:hlinkClick r:id="rId2"/>
              </a:rPr>
              <a:t>-all-</a:t>
            </a:r>
            <a:r>
              <a:rPr lang="en-US" sz="2000" b="1" dirty="0" err="1">
                <a:latin typeface="Calibri Light" panose="020F0302020204030204" pitchFamily="34" charset="0"/>
                <a:cs typeface="Calibri Light" panose="020F0302020204030204" pitchFamily="34" charset="0"/>
                <a:hlinkClick r:id="rId2"/>
              </a:rPr>
              <a:t>estero</a:t>
            </a:r>
            <a:r>
              <a:rPr lang="en-US" sz="2000" b="1" dirty="0">
                <a:latin typeface="Calibri Light" panose="020F0302020204030204" pitchFamily="34" charset="0"/>
                <a:cs typeface="Calibri Light" panose="020F0302020204030204" pitchFamily="34" charset="0"/>
                <a:hlinkClick r:id="rId2"/>
              </a:rPr>
              <a:t>/</a:t>
            </a:r>
            <a:r>
              <a:rPr lang="en-US" sz="2000" b="1" dirty="0" err="1">
                <a:latin typeface="Calibri Light" panose="020F0302020204030204" pitchFamily="34" charset="0"/>
                <a:cs typeface="Calibri Light" panose="020F0302020204030204" pitchFamily="34" charset="0"/>
                <a:hlinkClick r:id="rId2"/>
              </a:rPr>
              <a:t>erasmus</a:t>
            </a:r>
            <a:r>
              <a:rPr lang="en-US" sz="2000" b="1" dirty="0">
                <a:latin typeface="Calibri Light" panose="020F0302020204030204" pitchFamily="34" charset="0"/>
                <a:cs typeface="Calibri Light" panose="020F0302020204030204" pitchFamily="34" charset="0"/>
                <a:hlinkClick r:id="rId2"/>
              </a:rPr>
              <a:t>/</a:t>
            </a:r>
            <a:r>
              <a:rPr lang="en-US" sz="2000" b="1" dirty="0" err="1">
                <a:latin typeface="Calibri Light" panose="020F0302020204030204" pitchFamily="34" charset="0"/>
                <a:cs typeface="Calibri Light" panose="020F0302020204030204" pitchFamily="34" charset="0"/>
                <a:hlinkClick r:id="rId2"/>
              </a:rPr>
              <a:t>il</a:t>
            </a:r>
            <a:r>
              <a:rPr lang="en-US" sz="2000" b="1" dirty="0">
                <a:latin typeface="Calibri Light" panose="020F0302020204030204" pitchFamily="34" charset="0"/>
                <a:cs typeface="Calibri Light" panose="020F0302020204030204" pitchFamily="34" charset="0"/>
                <a:hlinkClick r:id="rId2"/>
              </a:rPr>
              <a:t>-</a:t>
            </a:r>
            <a:r>
              <a:rPr lang="en-US" sz="2000" b="1" dirty="0" err="1">
                <a:latin typeface="Calibri Light" panose="020F0302020204030204" pitchFamily="34" charset="0"/>
                <a:cs typeface="Calibri Light" panose="020F0302020204030204" pitchFamily="34" charset="0"/>
                <a:hlinkClick r:id="rId2"/>
              </a:rPr>
              <a:t>programma</a:t>
            </a:r>
            <a:r>
              <a:rPr lang="en-US" sz="2000" b="1" dirty="0">
                <a:latin typeface="Calibri Light" panose="020F0302020204030204" pitchFamily="34" charset="0"/>
                <a:cs typeface="Calibri Light" panose="020F0302020204030204" pitchFamily="34" charset="0"/>
                <a:hlinkClick r:id="rId2"/>
              </a:rPr>
              <a:t>-</a:t>
            </a:r>
            <a:r>
              <a:rPr lang="en-US" sz="2000" b="1" dirty="0" err="1">
                <a:latin typeface="Calibri Light" panose="020F0302020204030204" pitchFamily="34" charset="0"/>
                <a:cs typeface="Calibri Light" panose="020F0302020204030204" pitchFamily="34" charset="0"/>
                <a:hlinkClick r:id="rId2"/>
              </a:rPr>
              <a:t>i</a:t>
            </a:r>
            <a:r>
              <a:rPr lang="en-US" sz="2000" b="1" dirty="0">
                <a:latin typeface="Calibri Light" panose="020F0302020204030204" pitchFamily="34" charset="0"/>
                <a:cs typeface="Calibri Light" panose="020F0302020204030204" pitchFamily="34" charset="0"/>
                <a:hlinkClick r:id="rId2"/>
              </a:rPr>
              <a:t>-</a:t>
            </a:r>
            <a:r>
              <a:rPr lang="en-US" sz="2000" b="1" dirty="0" err="1">
                <a:latin typeface="Calibri Light" panose="020F0302020204030204" pitchFamily="34" charset="0"/>
                <a:cs typeface="Calibri Light" panose="020F0302020204030204" pitchFamily="34" charset="0"/>
                <a:hlinkClick r:id="rId2"/>
              </a:rPr>
              <a:t>requisiti</a:t>
            </a:r>
            <a:r>
              <a:rPr lang="en-US" sz="2000" b="1" dirty="0">
                <a:latin typeface="Calibri Light" panose="020F0302020204030204" pitchFamily="34" charset="0"/>
                <a:cs typeface="Calibri Light" panose="020F0302020204030204" pitchFamily="34" charset="0"/>
                <a:hlinkClick r:id="rId2"/>
              </a:rPr>
              <a:t>-e-le-</a:t>
            </a:r>
            <a:r>
              <a:rPr lang="en-US" sz="2000" b="1" dirty="0" err="1">
                <a:latin typeface="Calibri Light" panose="020F0302020204030204" pitchFamily="34" charset="0"/>
                <a:cs typeface="Calibri Light" panose="020F0302020204030204" pitchFamily="34" charset="0"/>
                <a:hlinkClick r:id="rId2"/>
              </a:rPr>
              <a:t>destinazioni</a:t>
            </a:r>
            <a:endParaRPr lang="en-US" sz="20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7699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CFE456-566F-4FE9-B85F-F16E3054055B}"/>
              </a:ext>
            </a:extLst>
          </p:cNvPr>
          <p:cNvSpPr>
            <a:spLocks noGrp="1"/>
          </p:cNvSpPr>
          <p:nvPr>
            <p:ph type="title"/>
          </p:nvPr>
        </p:nvSpPr>
        <p:spPr>
          <a:xfrm>
            <a:off x="609780" y="236509"/>
            <a:ext cx="10972440" cy="1144800"/>
          </a:xfrm>
        </p:spPr>
        <p:txBody>
          <a:bodyPr/>
          <a:lstStyle/>
          <a:p>
            <a:r>
              <a:rPr lang="it-IT" b="1" dirty="0">
                <a:solidFill>
                  <a:srgbClr val="201F1E"/>
                </a:solidFill>
                <a:latin typeface="Calibri Light"/>
                <a:cs typeface="Calibri Light"/>
              </a:rPr>
              <a:t>Erasmus+  Tirocinio</a:t>
            </a:r>
            <a:endParaRPr lang="it-IT" b="1" dirty="0"/>
          </a:p>
        </p:txBody>
      </p:sp>
      <p:sp>
        <p:nvSpPr>
          <p:cNvPr id="3" name="Sottotitolo 2">
            <a:extLst>
              <a:ext uri="{FF2B5EF4-FFF2-40B4-BE49-F238E27FC236}">
                <a16:creationId xmlns:a16="http://schemas.microsoft.com/office/drawing/2014/main" id="{2B333BFD-C791-474A-80E3-D18496410177}"/>
              </a:ext>
            </a:extLst>
          </p:cNvPr>
          <p:cNvSpPr>
            <a:spLocks noGrp="1"/>
          </p:cNvSpPr>
          <p:nvPr>
            <p:ph type="subTitle"/>
          </p:nvPr>
        </p:nvSpPr>
        <p:spPr>
          <a:xfrm>
            <a:off x="609780" y="1130157"/>
            <a:ext cx="10972440" cy="5311739"/>
          </a:xfrm>
        </p:spPr>
        <p:txBody>
          <a:bodyPr/>
          <a:lstStyle/>
          <a:p>
            <a:pPr marL="0" indent="0">
              <a:lnSpc>
                <a:spcPct val="100000"/>
              </a:lnSpc>
              <a:spcBef>
                <a:spcPts val="0"/>
              </a:spcBef>
              <a:buNone/>
            </a:pPr>
            <a:r>
              <a:rPr lang="it-IT" sz="1800" b="1" dirty="0">
                <a:solidFill>
                  <a:srgbClr val="000000"/>
                </a:solidFill>
                <a:latin typeface="Calibri Light" panose="020F0302020204030204" pitchFamily="34" charset="0"/>
                <a:cs typeface="Calibri Light" panose="020F0302020204030204" pitchFamily="34" charset="0"/>
              </a:rPr>
              <a:t>Cos’è?</a:t>
            </a:r>
          </a:p>
          <a:p>
            <a:pPr>
              <a:lnSpc>
                <a:spcPct val="100000"/>
              </a:lnSpc>
              <a:spcBef>
                <a:spcPts val="0"/>
              </a:spcBef>
            </a:pPr>
            <a:r>
              <a:rPr lang="it-IT" sz="1800" dirty="0">
                <a:solidFill>
                  <a:srgbClr val="000000"/>
                </a:solidFill>
                <a:latin typeface="Calibri Light"/>
                <a:cs typeface="Calibri Light"/>
              </a:rPr>
              <a:t>Erasmus+ Mobilità per tirocinio è un programma di mobilità studentesca promosso dall’UE che dà la possibilità agli studenti di arricchire il proprio curriculum attraverso un’esperienza lavorativa all’estero, presso aziende pubbliche o private in uno dei Paesi Europei partecipanti al Programma</a:t>
            </a:r>
          </a:p>
          <a:p>
            <a:pPr marL="0" indent="0">
              <a:lnSpc>
                <a:spcPct val="100000"/>
              </a:lnSpc>
              <a:buNone/>
            </a:pPr>
            <a:endParaRPr lang="it-IT" sz="1200" b="1" dirty="0">
              <a:solidFill>
                <a:srgbClr val="000000"/>
              </a:solidFill>
              <a:latin typeface="Calibri Light" panose="020F0302020204030204" pitchFamily="34" charset="0"/>
              <a:cs typeface="Calibri Light" panose="020F0302020204030204" pitchFamily="34" charset="0"/>
            </a:endParaRPr>
          </a:p>
          <a:p>
            <a:pPr marL="0" indent="0">
              <a:lnSpc>
                <a:spcPct val="100000"/>
              </a:lnSpc>
              <a:buNone/>
            </a:pPr>
            <a:r>
              <a:rPr lang="it-IT" sz="1800" b="1" dirty="0">
                <a:solidFill>
                  <a:srgbClr val="000000"/>
                </a:solidFill>
                <a:latin typeface="Calibri Light" panose="020F0302020204030204" pitchFamily="34" charset="0"/>
                <a:cs typeface="Calibri Light" panose="020F0302020204030204" pitchFamily="34" charset="0"/>
              </a:rPr>
              <a:t>Cosa puoi fare e come?</a:t>
            </a:r>
          </a:p>
          <a:p>
            <a:pPr marL="271145" indent="-271145">
              <a:lnSpc>
                <a:spcPct val="100000"/>
              </a:lnSpc>
              <a:buFont typeface="Arial"/>
              <a:buChar char="•"/>
            </a:pPr>
            <a:r>
              <a:rPr lang="it-IT" sz="1800" dirty="0">
                <a:solidFill>
                  <a:srgbClr val="000000"/>
                </a:solidFill>
                <a:latin typeface="Calibri Light" panose="020F0302020204030204" pitchFamily="34" charset="0"/>
                <a:cs typeface="Calibri Light" panose="020F0302020204030204" pitchFamily="34" charset="0"/>
              </a:rPr>
              <a:t>Un tirocinio all’estero della durata minima di 2 mesi ad un massimo di 12 mesi.</a:t>
            </a:r>
          </a:p>
          <a:p>
            <a:pPr marL="271145" indent="-271145">
              <a:lnSpc>
                <a:spcPct val="100000"/>
              </a:lnSpc>
              <a:buFont typeface="Arial"/>
              <a:buChar char="•"/>
            </a:pPr>
            <a:r>
              <a:rPr lang="it-IT" sz="1800" dirty="0">
                <a:solidFill>
                  <a:srgbClr val="000000"/>
                </a:solidFill>
                <a:latin typeface="Calibri Light" panose="020F0302020204030204" pitchFamily="34" charset="0"/>
                <a:cs typeface="Calibri Light" panose="020F0302020204030204" pitchFamily="34" charset="0"/>
              </a:rPr>
              <a:t>Con un contributo comunitario ai costi sostenuti per la mobilità fino ad un massimo di 3 mesi.</a:t>
            </a:r>
          </a:p>
          <a:p>
            <a:pPr marL="571500" indent="-571500">
              <a:lnSpc>
                <a:spcPct val="100000"/>
              </a:lnSpc>
              <a:buFont typeface="Arial"/>
              <a:buChar char="•"/>
            </a:pPr>
            <a:endParaRPr lang="it-IT" sz="1800" dirty="0">
              <a:solidFill>
                <a:srgbClr val="000000"/>
              </a:solidFill>
              <a:latin typeface="Calibri Light" panose="020F0302020204030204" pitchFamily="34" charset="0"/>
              <a:cs typeface="Calibri Light" panose="020F0302020204030204" pitchFamily="34" charset="0"/>
            </a:endParaRPr>
          </a:p>
          <a:p>
            <a:pPr marL="0" indent="0">
              <a:lnSpc>
                <a:spcPct val="100000"/>
              </a:lnSpc>
              <a:buNone/>
            </a:pPr>
            <a:r>
              <a:rPr lang="it-IT" sz="1800" b="1" dirty="0">
                <a:solidFill>
                  <a:srgbClr val="000000"/>
                </a:solidFill>
                <a:latin typeface="Calibri Light" panose="020F0302020204030204" pitchFamily="34" charset="0"/>
                <a:cs typeface="Calibri Light" panose="020F0302020204030204" pitchFamily="34" charset="0"/>
              </a:rPr>
              <a:t>Come partecipare?</a:t>
            </a:r>
          </a:p>
          <a:p>
            <a:pPr marL="0" indent="0">
              <a:buNone/>
            </a:pPr>
            <a:r>
              <a:rPr lang="it-IT" sz="1800" dirty="0">
                <a:solidFill>
                  <a:srgbClr val="000000"/>
                </a:solidFill>
                <a:latin typeface="Calibri Light" panose="020F0302020204030204" pitchFamily="34" charset="0"/>
                <a:cs typeface="Calibri Light" panose="020F0302020204030204" pitchFamily="34" charset="0"/>
              </a:rPr>
              <a:t>Tieni sempre monitorato questo link per sapere quando aprirà il nuovo bando (N.B. la scadenza di solito è nel mese di maggio) e per conoscere i requisiti di partecipazione:</a:t>
            </a:r>
          </a:p>
          <a:p>
            <a:pPr marL="0" indent="0">
              <a:buNone/>
            </a:pPr>
            <a:endParaRPr lang="it-IT" sz="1000" dirty="0">
              <a:solidFill>
                <a:srgbClr val="000000"/>
              </a:solidFill>
              <a:latin typeface="Calibri Light" panose="020F0302020204030204" pitchFamily="34" charset="0"/>
              <a:cs typeface="Calibri Light" panose="020F0302020204030204" pitchFamily="34" charset="0"/>
            </a:endParaRPr>
          </a:p>
          <a:p>
            <a:pPr marL="0" indent="0">
              <a:buNone/>
            </a:pPr>
            <a:r>
              <a:rPr lang="it-IT" sz="2000" b="1" dirty="0">
                <a:solidFill>
                  <a:srgbClr val="000000"/>
                </a:solidFill>
                <a:latin typeface="Calibri Light" panose="020F0302020204030204" pitchFamily="34" charset="0"/>
                <a:cs typeface="Calibri Light" panose="020F0302020204030204" pitchFamily="34" charset="0"/>
                <a:hlinkClick r:id="rId2"/>
              </a:rPr>
              <a:t>https://www.unibo.it/it/internazionale/tirocini-estero/erasmus-mobilita-per-tirocinio/erasmus-mobilita-tirocinio-come-partecipare</a:t>
            </a:r>
            <a:endParaRPr lang="it-IT" sz="2000" b="1"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7334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19EB99-CF6D-42AF-9C0D-C1630148FD39}"/>
              </a:ext>
            </a:extLst>
          </p:cNvPr>
          <p:cNvSpPr>
            <a:spLocks noGrp="1"/>
          </p:cNvSpPr>
          <p:nvPr>
            <p:ph type="title"/>
          </p:nvPr>
        </p:nvSpPr>
        <p:spPr>
          <a:xfrm>
            <a:off x="609780" y="406909"/>
            <a:ext cx="10972440" cy="456120"/>
          </a:xfrm>
        </p:spPr>
        <p:txBody>
          <a:bodyPr/>
          <a:lstStyle/>
          <a:p>
            <a:r>
              <a:rPr lang="it-IT" b="1" dirty="0">
                <a:latin typeface="Calibri Light"/>
                <a:cs typeface="Calibri Light"/>
              </a:rPr>
              <a:t>Bando Tesi all’Estero</a:t>
            </a:r>
          </a:p>
        </p:txBody>
      </p:sp>
      <p:sp>
        <p:nvSpPr>
          <p:cNvPr id="3" name="Sottotitolo 2">
            <a:extLst>
              <a:ext uri="{FF2B5EF4-FFF2-40B4-BE49-F238E27FC236}">
                <a16:creationId xmlns:a16="http://schemas.microsoft.com/office/drawing/2014/main" id="{1FB32C8A-DDCF-4F77-B61C-AD64BC37FA8E}"/>
              </a:ext>
            </a:extLst>
          </p:cNvPr>
          <p:cNvSpPr>
            <a:spLocks noGrp="1"/>
          </p:cNvSpPr>
          <p:nvPr>
            <p:ph type="subTitle"/>
          </p:nvPr>
        </p:nvSpPr>
        <p:spPr>
          <a:xfrm>
            <a:off x="609780" y="1303739"/>
            <a:ext cx="10440777" cy="5147352"/>
          </a:xfrm>
        </p:spPr>
        <p:txBody>
          <a:bodyPr/>
          <a:lstStyle/>
          <a:p>
            <a:pPr marL="0" indent="0">
              <a:lnSpc>
                <a:spcPct val="100000"/>
              </a:lnSpc>
              <a:spcBef>
                <a:spcPts val="0"/>
              </a:spcBef>
              <a:buNone/>
            </a:pPr>
            <a:r>
              <a:rPr lang="it-IT" sz="1800" b="1" dirty="0">
                <a:latin typeface="Calibri Light" panose="020F0302020204030204" pitchFamily="34" charset="0"/>
                <a:cs typeface="Calibri Light" panose="020F0302020204030204" pitchFamily="34" charset="0"/>
              </a:rPr>
              <a:t>Cos’è?</a:t>
            </a:r>
          </a:p>
          <a:p>
            <a:pPr marL="0" indent="0">
              <a:lnSpc>
                <a:spcPct val="100000"/>
              </a:lnSpc>
              <a:spcBef>
                <a:spcPts val="0"/>
              </a:spcBef>
              <a:buNone/>
            </a:pPr>
            <a:r>
              <a:rPr lang="it-IT" sz="1800" dirty="0">
                <a:latin typeface="Calibri Light" panose="020F0302020204030204" pitchFamily="34" charset="0"/>
                <a:cs typeface="Calibri Light" panose="020F0302020204030204" pitchFamily="34" charset="0"/>
              </a:rPr>
              <a:t>Bando finanziato dai singoli Dipartimenti per periodi di ricerca all’estero per la preparazione e l’approfondimento della tesi di laurea; bandi distinti per i campus di Bologna e Forlì/Cesena. </a:t>
            </a:r>
          </a:p>
          <a:p>
            <a:pPr marL="0" indent="0">
              <a:lnSpc>
                <a:spcPct val="100000"/>
              </a:lnSpc>
              <a:spcBef>
                <a:spcPts val="0"/>
              </a:spcBef>
              <a:buNone/>
            </a:pPr>
            <a:r>
              <a:rPr lang="it-IT" sz="1800" dirty="0">
                <a:latin typeface="Calibri Light" panose="020F0302020204030204" pitchFamily="34" charset="0"/>
                <a:cs typeface="Calibri Light" panose="020F0302020204030204" pitchFamily="34" charset="0"/>
              </a:rPr>
              <a:t>È </a:t>
            </a:r>
            <a:r>
              <a:rPr lang="it-IT" sz="1800" b="1" u="sng" dirty="0">
                <a:latin typeface="Calibri Light" panose="020F0302020204030204" pitchFamily="34" charset="0"/>
                <a:cs typeface="Calibri Light" panose="020F0302020204030204" pitchFamily="34" charset="0"/>
              </a:rPr>
              <a:t>rivolto a studenti laureandi </a:t>
            </a:r>
            <a:r>
              <a:rPr lang="it-IT" sz="1800" dirty="0">
                <a:latin typeface="Calibri Light" panose="020F0302020204030204" pitchFamily="34" charset="0"/>
                <a:cs typeface="Calibri Light" panose="020F0302020204030204" pitchFamily="34" charset="0"/>
              </a:rPr>
              <a:t>dei corsi di Laurea Magistrale e </a:t>
            </a:r>
            <a:r>
              <a:rPr lang="it-IT" sz="1800" b="1" u="sng" dirty="0">
                <a:latin typeface="Calibri Light" panose="020F0302020204030204" pitchFamily="34" charset="0"/>
                <a:cs typeface="Calibri Light" panose="020F0302020204030204" pitchFamily="34" charset="0"/>
              </a:rPr>
              <a:t>ai neo laureati (non più di 6 mesi) </a:t>
            </a:r>
            <a:r>
              <a:rPr lang="it-IT" sz="1800" dirty="0">
                <a:latin typeface="Calibri Light" panose="020F0302020204030204" pitchFamily="34" charset="0"/>
                <a:cs typeface="Calibri Light" panose="020F0302020204030204" pitchFamily="34" charset="0"/>
              </a:rPr>
              <a:t>per approfondimenti finalizzati alla pubblicazione di un articolo.</a:t>
            </a:r>
          </a:p>
          <a:p>
            <a:pPr marL="0" indent="0">
              <a:lnSpc>
                <a:spcPct val="100000"/>
              </a:lnSpc>
              <a:spcBef>
                <a:spcPts val="0"/>
              </a:spcBef>
              <a:buNone/>
            </a:pPr>
            <a:endParaRPr lang="it-IT" sz="1800" dirty="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it-IT" sz="1800" b="1" dirty="0">
                <a:solidFill>
                  <a:srgbClr val="000000"/>
                </a:solidFill>
                <a:latin typeface="Calibri Light" panose="020F0302020204030204" pitchFamily="34" charset="0"/>
                <a:cs typeface="Calibri Light" panose="020F0302020204030204" pitchFamily="34" charset="0"/>
              </a:rPr>
              <a:t>Cosa puoi fare?</a:t>
            </a:r>
            <a:endParaRPr lang="it-IT" sz="1800" dirty="0">
              <a:latin typeface="Calibri Light" panose="020F0302020204030204" pitchFamily="34" charset="0"/>
              <a:cs typeface="Calibri Light" panose="020F0302020204030204" pitchFamily="34" charset="0"/>
            </a:endParaRPr>
          </a:p>
          <a:p>
            <a:pPr marL="285750" indent="-285750">
              <a:lnSpc>
                <a:spcPct val="100000"/>
              </a:lnSpc>
              <a:spcBef>
                <a:spcPts val="0"/>
              </a:spcBef>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Permanenza all’estero per un periodo minimo di 3 mesi e massimo di 6 mesi. </a:t>
            </a:r>
          </a:p>
          <a:p>
            <a:pPr marL="285750" indent="-285750">
              <a:lnSpc>
                <a:spcPct val="100000"/>
              </a:lnSpc>
              <a:spcBef>
                <a:spcPts val="0"/>
              </a:spcBef>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Partenza entro i termini specifici indicati sul bando.</a:t>
            </a:r>
          </a:p>
          <a:p>
            <a:pPr>
              <a:lnSpc>
                <a:spcPct val="100000"/>
              </a:lnSpc>
              <a:spcBef>
                <a:spcPts val="0"/>
              </a:spcBef>
            </a:pPr>
            <a:endParaRPr lang="it-IT" sz="1800" dirty="0">
              <a:latin typeface="Calibri Light" panose="020F0302020204030204" pitchFamily="34" charset="0"/>
              <a:cs typeface="Calibri Light" panose="020F0302020204030204" pitchFamily="34" charset="0"/>
            </a:endParaRPr>
          </a:p>
          <a:p>
            <a:pPr>
              <a:lnSpc>
                <a:spcPct val="100000"/>
              </a:lnSpc>
              <a:spcBef>
                <a:spcPts val="0"/>
              </a:spcBef>
            </a:pPr>
            <a:r>
              <a:rPr lang="it-IT" sz="1800" dirty="0">
                <a:latin typeface="Calibri Light" panose="020F0302020204030204" pitchFamily="34" charset="0"/>
                <a:cs typeface="Calibri Light" panose="020F0302020204030204" pitchFamily="34" charset="0"/>
              </a:rPr>
              <a:t>Le borse sono indicativamente comprese tra </a:t>
            </a:r>
            <a:r>
              <a:rPr lang="it-IT" sz="1800" b="1" u="sng" dirty="0">
                <a:latin typeface="Calibri Light" panose="020F0302020204030204" pitchFamily="34" charset="0"/>
                <a:cs typeface="Calibri Light" panose="020F0302020204030204" pitchFamily="34" charset="0"/>
              </a:rPr>
              <a:t>un minimo di € 1.000,00 e un massimo di € 3.100,00</a:t>
            </a:r>
            <a:r>
              <a:rPr lang="it-IT" sz="1800" dirty="0">
                <a:latin typeface="Calibri Light" panose="020F0302020204030204" pitchFamily="34" charset="0"/>
                <a:cs typeface="Calibri Light" panose="020F0302020204030204" pitchFamily="34" charset="0"/>
              </a:rPr>
              <a:t>; gli importi assegnati varieranno a seconda della lontananza della destinazione, della durata del soggiorno all’estero, del tipo di ricerca prevista e sono intese come contributo finanziario parziale alle spese legate al soggiorno all’estero di massimo 6 mesi.</a:t>
            </a:r>
          </a:p>
          <a:p>
            <a:pPr>
              <a:lnSpc>
                <a:spcPct val="100000"/>
              </a:lnSpc>
              <a:spcBef>
                <a:spcPts val="0"/>
              </a:spcBef>
            </a:pPr>
            <a:endParaRPr lang="it-IT" sz="1800" dirty="0">
              <a:latin typeface="Calibri Light" panose="020F0302020204030204" pitchFamily="34" charset="0"/>
              <a:cs typeface="Calibri Light" panose="020F0302020204030204" pitchFamily="34" charset="0"/>
            </a:endParaRPr>
          </a:p>
          <a:p>
            <a:pPr>
              <a:lnSpc>
                <a:spcPct val="100000"/>
              </a:lnSpc>
              <a:spcBef>
                <a:spcPts val="0"/>
              </a:spcBef>
            </a:pPr>
            <a:r>
              <a:rPr lang="it-IT" sz="1800" dirty="0">
                <a:latin typeface="Calibri Light" panose="020F0302020204030204" pitchFamily="34" charset="0"/>
                <a:cs typeface="Calibri Light" panose="020F0302020204030204" pitchFamily="34" charset="0"/>
              </a:rPr>
              <a:t>Le borse di studio per tesi all’estero </a:t>
            </a:r>
            <a:r>
              <a:rPr lang="it-IT" sz="1800" b="1" dirty="0">
                <a:latin typeface="Calibri Light" panose="020F0302020204030204" pitchFamily="34" charset="0"/>
                <a:cs typeface="Calibri Light" panose="020F0302020204030204" pitchFamily="34" charset="0"/>
              </a:rPr>
              <a:t>NON</a:t>
            </a:r>
            <a:r>
              <a:rPr lang="it-IT" sz="1800" dirty="0">
                <a:latin typeface="Calibri Light" panose="020F0302020204030204" pitchFamily="34" charset="0"/>
                <a:cs typeface="Calibri Light" panose="020F0302020204030204" pitchFamily="34" charset="0"/>
              </a:rPr>
              <a:t> sono compatibili con altre borse di studio ottenute da qualunque Ente pubblico o privato per lo svolgimento di periodi di studi/ricerca se riguardanti il medesimo soggiorno o la medesima </a:t>
            </a:r>
            <a:r>
              <a:rPr lang="it-IT" sz="1800" dirty="0" err="1">
                <a:latin typeface="Calibri Light" panose="020F0302020204030204" pitchFamily="34" charset="0"/>
                <a:cs typeface="Calibri Light" panose="020F0302020204030204" pitchFamily="34" charset="0"/>
              </a:rPr>
              <a:t>finalita</a:t>
            </a:r>
            <a:r>
              <a:rPr lang="it-IT" sz="1800" dirty="0">
                <a:latin typeface="Calibri Light" panose="020F0302020204030204" pitchFamily="34" charset="0"/>
                <a:cs typeface="Calibri Light" panose="020F0302020204030204" pitchFamily="34" charset="0"/>
              </a:rPr>
              <a:t>̀.</a:t>
            </a:r>
          </a:p>
          <a:p>
            <a:pPr>
              <a:lnSpc>
                <a:spcPct val="100000"/>
              </a:lnSpc>
              <a:spcBef>
                <a:spcPts val="0"/>
              </a:spcBef>
            </a:pPr>
            <a:endParaRPr lang="it-IT"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6586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19EB99-CF6D-42AF-9C0D-C1630148FD39}"/>
              </a:ext>
            </a:extLst>
          </p:cNvPr>
          <p:cNvSpPr>
            <a:spLocks noGrp="1"/>
          </p:cNvSpPr>
          <p:nvPr>
            <p:ph type="title"/>
          </p:nvPr>
        </p:nvSpPr>
        <p:spPr>
          <a:xfrm>
            <a:off x="609780" y="406909"/>
            <a:ext cx="10972440" cy="456120"/>
          </a:xfrm>
        </p:spPr>
        <p:txBody>
          <a:bodyPr/>
          <a:lstStyle/>
          <a:p>
            <a:r>
              <a:rPr lang="it-IT" b="1" dirty="0">
                <a:latin typeface="Calibri Light"/>
                <a:cs typeface="Calibri Light"/>
              </a:rPr>
              <a:t>Bando Tesi all’Estero</a:t>
            </a:r>
          </a:p>
        </p:txBody>
      </p:sp>
      <p:sp>
        <p:nvSpPr>
          <p:cNvPr id="3" name="Sottotitolo 2">
            <a:extLst>
              <a:ext uri="{FF2B5EF4-FFF2-40B4-BE49-F238E27FC236}">
                <a16:creationId xmlns:a16="http://schemas.microsoft.com/office/drawing/2014/main" id="{1FB32C8A-DDCF-4F77-B61C-AD64BC37FA8E}"/>
              </a:ext>
            </a:extLst>
          </p:cNvPr>
          <p:cNvSpPr>
            <a:spLocks noGrp="1"/>
          </p:cNvSpPr>
          <p:nvPr>
            <p:ph type="subTitle"/>
          </p:nvPr>
        </p:nvSpPr>
        <p:spPr>
          <a:xfrm>
            <a:off x="609780" y="1303739"/>
            <a:ext cx="10440777" cy="5147352"/>
          </a:xfrm>
        </p:spPr>
        <p:txBody>
          <a:bodyPr/>
          <a:lstStyle/>
          <a:p>
            <a:pPr>
              <a:lnSpc>
                <a:spcPct val="100000"/>
              </a:lnSpc>
              <a:spcBef>
                <a:spcPts val="0"/>
              </a:spcBef>
            </a:pPr>
            <a:r>
              <a:rPr lang="it-IT" sz="1800" b="1" dirty="0">
                <a:latin typeface="Calibri Light" panose="020F0302020204030204" pitchFamily="34" charset="0"/>
                <a:cs typeface="Calibri Light" panose="020F0302020204030204" pitchFamily="34" charset="0"/>
              </a:rPr>
              <a:t>Come partecipare?</a:t>
            </a:r>
            <a:endParaRPr lang="it-IT" sz="1800" dirty="0">
              <a:latin typeface="Calibri Light" panose="020F0302020204030204" pitchFamily="34" charset="0"/>
              <a:cs typeface="Calibri Light" panose="020F0302020204030204" pitchFamily="34" charset="0"/>
            </a:endParaRPr>
          </a:p>
          <a:p>
            <a:pPr>
              <a:lnSpc>
                <a:spcPct val="100000"/>
              </a:lnSpc>
              <a:spcBef>
                <a:spcPts val="0"/>
              </a:spcBef>
            </a:pPr>
            <a:r>
              <a:rPr lang="it-IT" sz="1800" dirty="0">
                <a:latin typeface="Calibri Light" panose="020F0302020204030204" pitchFamily="34" charset="0"/>
                <a:cs typeface="Calibri Light" panose="020F0302020204030204" pitchFamily="34" charset="0"/>
              </a:rPr>
              <a:t>I documenti per partecipare sono specificamente indicati sul bando (e fino all’ultimo erano):</a:t>
            </a:r>
          </a:p>
          <a:p>
            <a:pPr>
              <a:lnSpc>
                <a:spcPct val="100000"/>
              </a:lnSpc>
              <a:spcBef>
                <a:spcPts val="0"/>
              </a:spcBef>
            </a:pPr>
            <a:endParaRPr lang="it-IT" sz="1800" dirty="0">
              <a:latin typeface="Calibri Light" panose="020F0302020204030204" pitchFamily="34" charset="0"/>
              <a:cs typeface="Calibri Light" panose="020F0302020204030204" pitchFamily="34" charset="0"/>
            </a:endParaRP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domanda di partecipazione redatta su apposito modulo</a:t>
            </a: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curriculum vitae</a:t>
            </a: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progetto di ricerca/learning agreement, corredato da una bibliografia approfondita</a:t>
            </a: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 lettera del docente referente </a:t>
            </a: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dichiarazione di non essere o non essere stato assegnatario di un’altra borsa di studio rilasciata per il medesimo soggiorno o la medesima finalità</a:t>
            </a: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dichiarazione sostitutiva di certificazione comprendente l’elenco degli esami sostenuti, la relativa votazione, media e crediti conseguiti</a:t>
            </a: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indicazione di eventuali altri contributi o contratti di lavoro in essere</a:t>
            </a: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fotocopia di un valido documento d’identità</a:t>
            </a:r>
          </a:p>
          <a:p>
            <a:pPr marL="342900" indent="-342900">
              <a:lnSpc>
                <a:spcPct val="100000"/>
              </a:lnSpc>
              <a:spcBef>
                <a:spcPts val="0"/>
              </a:spcBef>
              <a:buAutoNum type="arabicParenR"/>
            </a:pPr>
            <a:r>
              <a:rPr lang="it-IT" sz="1800" dirty="0">
                <a:latin typeface="Calibri Light" panose="020F0302020204030204" pitchFamily="34" charset="0"/>
                <a:cs typeface="Calibri Light" panose="020F0302020204030204" pitchFamily="34" charset="0"/>
              </a:rPr>
              <a:t>solo per i laureati (da non più di 6 mesi) una bozza di indice della pubblicazione che si intende produrre, il titolo della rivista scientifica cui si andrà a proporlo ed i contatti appositamente avviati, firmati.</a:t>
            </a:r>
          </a:p>
          <a:p>
            <a:pPr>
              <a:lnSpc>
                <a:spcPct val="100000"/>
              </a:lnSpc>
              <a:spcBef>
                <a:spcPts val="0"/>
              </a:spcBef>
            </a:pPr>
            <a:endParaRPr lang="it-IT" sz="1800" dirty="0">
              <a:latin typeface="Calibri Light" panose="020F0302020204030204" pitchFamily="34" charset="0"/>
              <a:cs typeface="Calibri Light" panose="020F0302020204030204" pitchFamily="34" charset="0"/>
            </a:endParaRPr>
          </a:p>
          <a:p>
            <a:pPr>
              <a:lnSpc>
                <a:spcPct val="100000"/>
              </a:lnSpc>
              <a:spcBef>
                <a:spcPts val="0"/>
              </a:spcBef>
            </a:pPr>
            <a:r>
              <a:rPr lang="it-IT" sz="1800" dirty="0">
                <a:latin typeface="Calibri Light"/>
                <a:cs typeface="Calibri Light"/>
              </a:rPr>
              <a:t>→ </a:t>
            </a:r>
            <a:r>
              <a:rPr lang="it-IT" sz="1800" b="1" dirty="0">
                <a:latin typeface="Calibri Light"/>
                <a:cs typeface="Calibri Light"/>
              </a:rPr>
              <a:t>Due bandi l’anno </a:t>
            </a:r>
            <a:r>
              <a:rPr lang="it-IT" sz="1800" dirty="0">
                <a:latin typeface="Calibri Light"/>
                <a:cs typeface="Calibri Light"/>
              </a:rPr>
              <a:t>(indicativamente entro Maggio e Dicembre di ogni anno) </a:t>
            </a:r>
            <a:r>
              <a:rPr lang="it-IT" sz="1800" dirty="0">
                <a:solidFill>
                  <a:srgbClr val="000000"/>
                </a:solidFill>
                <a:latin typeface="Calibri Light"/>
                <a:cs typeface="Calibri Light"/>
              </a:rPr>
              <a:t>Tieni sempre monitorato il portale del tuo corso di studi.</a:t>
            </a:r>
            <a:endParaRPr lang="it-IT"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9915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7B1AC-C822-413B-A627-7621000F7A6D}"/>
              </a:ext>
            </a:extLst>
          </p:cNvPr>
          <p:cNvSpPr>
            <a:spLocks noGrp="1"/>
          </p:cNvSpPr>
          <p:nvPr>
            <p:ph type="title"/>
          </p:nvPr>
        </p:nvSpPr>
        <p:spPr>
          <a:xfrm>
            <a:off x="609480" y="0"/>
            <a:ext cx="10972440" cy="1144800"/>
          </a:xfrm>
        </p:spPr>
        <p:txBody>
          <a:bodyPr lIns="0" tIns="0" rIns="0" bIns="0" anchor="ctr">
            <a:noAutofit/>
          </a:bodyPr>
          <a:lstStyle/>
          <a:p>
            <a:r>
              <a:rPr lang="it-IT" b="1" dirty="0" err="1">
                <a:latin typeface="Calibri Light" panose="020F0302020204030204" pitchFamily="34" charset="0"/>
                <a:cs typeface="Calibri Light" panose="020F0302020204030204" pitchFamily="34" charset="0"/>
              </a:rPr>
              <a:t>Overseas</a:t>
            </a:r>
            <a:endParaRPr lang="it-IT" b="1" dirty="0">
              <a:latin typeface="Calibri Light" panose="020F0302020204030204" pitchFamily="34" charset="0"/>
              <a:cs typeface="Calibri Light" panose="020F0302020204030204" pitchFamily="34" charset="0"/>
            </a:endParaRPr>
          </a:p>
        </p:txBody>
      </p:sp>
      <p:sp>
        <p:nvSpPr>
          <p:cNvPr id="3" name="Sottotitolo 2">
            <a:extLst>
              <a:ext uri="{FF2B5EF4-FFF2-40B4-BE49-F238E27FC236}">
                <a16:creationId xmlns:a16="http://schemas.microsoft.com/office/drawing/2014/main" id="{4575A21B-A338-4E25-B199-F003AA387014}"/>
              </a:ext>
            </a:extLst>
          </p:cNvPr>
          <p:cNvSpPr>
            <a:spLocks noGrp="1"/>
          </p:cNvSpPr>
          <p:nvPr>
            <p:ph type="subTitle"/>
          </p:nvPr>
        </p:nvSpPr>
        <p:spPr>
          <a:xfrm>
            <a:off x="652945" y="1144800"/>
            <a:ext cx="11168352" cy="5255465"/>
          </a:xfrm>
        </p:spPr>
        <p:txBody>
          <a:bodyPr/>
          <a:lstStyle/>
          <a:p>
            <a:pPr marL="0" indent="0">
              <a:buNone/>
            </a:pPr>
            <a:r>
              <a:rPr lang="it-IT" sz="1800" b="1" dirty="0">
                <a:latin typeface="Calibri Light" panose="020F0302020204030204" pitchFamily="34" charset="0"/>
                <a:cs typeface="Calibri Light" panose="020F0302020204030204" pitchFamily="34" charset="0"/>
              </a:rPr>
              <a:t>Cos’è?</a:t>
            </a:r>
          </a:p>
          <a:p>
            <a:pPr marL="0" indent="0">
              <a:buNone/>
            </a:pPr>
            <a:r>
              <a:rPr lang="it-IT" sz="1800" dirty="0">
                <a:latin typeface="Calibri Light" panose="020F0302020204030204" pitchFamily="34" charset="0"/>
                <a:cs typeface="Calibri Light" panose="020F0302020204030204" pitchFamily="34" charset="0"/>
              </a:rPr>
              <a:t>È un programma </a:t>
            </a:r>
            <a:r>
              <a:rPr lang="it-IT" sz="1800" u="sng" dirty="0">
                <a:latin typeface="Calibri Light" panose="020F0302020204030204" pitchFamily="34" charset="0"/>
                <a:cs typeface="Calibri Light" panose="020F0302020204030204" pitchFamily="34" charset="0"/>
              </a:rPr>
              <a:t>non comunitario</a:t>
            </a:r>
            <a:r>
              <a:rPr lang="it-IT" sz="1800" dirty="0">
                <a:latin typeface="Calibri Light" panose="020F0302020204030204" pitchFamily="34" charset="0"/>
                <a:cs typeface="Calibri Light" panose="020F0302020204030204" pitchFamily="34" charset="0"/>
              </a:rPr>
              <a:t> che consente di trascorrere un periodo di studio di 1 semestre (min 3 mesi) o di </a:t>
            </a:r>
            <a:br>
              <a:rPr lang="it-IT" sz="1800" dirty="0">
                <a:latin typeface="Calibri Light" panose="020F0302020204030204" pitchFamily="34" charset="0"/>
                <a:cs typeface="Calibri Light" panose="020F0302020204030204" pitchFamily="34" charset="0"/>
              </a:rPr>
            </a:br>
            <a:r>
              <a:rPr lang="it-IT" sz="1800" dirty="0">
                <a:latin typeface="Calibri Light" panose="020F0302020204030204" pitchFamily="34" charset="0"/>
                <a:cs typeface="Calibri Light" panose="020F0302020204030204" pitchFamily="34" charset="0"/>
              </a:rPr>
              <a:t>1 anno (max 8 mesi) presso università di quattro continenti – Europa, Asia, Americhe e Oceania.</a:t>
            </a:r>
            <a:endParaRPr lang="it-IT" sz="900" dirty="0">
              <a:latin typeface="Calibri Light" panose="020F0302020204030204" pitchFamily="34" charset="0"/>
              <a:cs typeface="Calibri Light" panose="020F0302020204030204" pitchFamily="34" charset="0"/>
            </a:endParaRPr>
          </a:p>
          <a:p>
            <a:pPr marL="0" indent="0">
              <a:buNone/>
            </a:pPr>
            <a:endParaRPr lang="it-IT" sz="1800" b="1" dirty="0">
              <a:solidFill>
                <a:srgbClr val="000000"/>
              </a:solidFill>
              <a:latin typeface="Calibri Light" panose="020F0302020204030204" pitchFamily="34" charset="0"/>
              <a:cs typeface="Calibri Light" panose="020F0302020204030204" pitchFamily="34" charset="0"/>
            </a:endParaRPr>
          </a:p>
          <a:p>
            <a:pPr marL="0" indent="0">
              <a:buNone/>
            </a:pPr>
            <a:r>
              <a:rPr lang="it-IT" sz="1800" b="1" dirty="0">
                <a:solidFill>
                  <a:srgbClr val="000000"/>
                </a:solidFill>
                <a:latin typeface="Calibri Light" panose="020F0302020204030204" pitchFamily="34" charset="0"/>
                <a:cs typeface="Calibri Light" panose="020F0302020204030204" pitchFamily="34" charset="0"/>
              </a:rPr>
              <a:t>Cosa puoi fare?</a:t>
            </a:r>
          </a:p>
          <a:p>
            <a:pPr marL="285750" indent="-285750">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Frequentare corsi </a:t>
            </a:r>
          </a:p>
          <a:p>
            <a:pPr marL="285750" indent="-285750">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Ricerca per la preparazione della tesi</a:t>
            </a:r>
          </a:p>
          <a:p>
            <a:pPr marL="285750" indent="-285750">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Corsi di lingue orientali (cinese e giapponese)</a:t>
            </a:r>
          </a:p>
          <a:p>
            <a:pPr marL="285750" indent="-285750">
              <a:buFont typeface="Arial" panose="020B0604020202020204" pitchFamily="34" charset="0"/>
              <a:buChar char="•"/>
            </a:pPr>
            <a:r>
              <a:rPr lang="it-IT" sz="1800" dirty="0">
                <a:latin typeface="Calibri Light" panose="020F0302020204030204" pitchFamily="34" charset="0"/>
                <a:cs typeface="Calibri Light" panose="020F0302020204030204" pitchFamily="34" charset="0"/>
              </a:rPr>
              <a:t>Attività di assistente di lingua italiana</a:t>
            </a:r>
            <a:endParaRPr lang="it-IT" sz="1000" dirty="0">
              <a:latin typeface="Calibri Light" panose="020F0302020204030204" pitchFamily="34" charset="0"/>
              <a:cs typeface="Calibri Light" panose="020F0302020204030204" pitchFamily="34" charset="0"/>
            </a:endParaRPr>
          </a:p>
          <a:p>
            <a:pPr marL="0" indent="0">
              <a:buNone/>
            </a:pPr>
            <a:endParaRPr lang="it-IT" sz="1800" b="1" dirty="0">
              <a:solidFill>
                <a:srgbClr val="000000"/>
              </a:solidFill>
              <a:latin typeface="Calibri Light" panose="020F0302020204030204" pitchFamily="34" charset="0"/>
              <a:cs typeface="Calibri Light" panose="020F0302020204030204" pitchFamily="34" charset="0"/>
            </a:endParaRPr>
          </a:p>
          <a:p>
            <a:pPr marL="0" indent="0">
              <a:buNone/>
            </a:pPr>
            <a:r>
              <a:rPr lang="it-IT" sz="1800" b="1" dirty="0">
                <a:solidFill>
                  <a:srgbClr val="000000"/>
                </a:solidFill>
                <a:latin typeface="Calibri Light" panose="020F0302020204030204" pitchFamily="34" charset="0"/>
                <a:cs typeface="Calibri Light" panose="020F0302020204030204" pitchFamily="34" charset="0"/>
              </a:rPr>
              <a:t>Come partecipare?</a:t>
            </a:r>
          </a:p>
          <a:p>
            <a:pPr marL="285750" indent="-285750">
              <a:buFont typeface="Arial" panose="020B0604020202020204" pitchFamily="34" charset="0"/>
              <a:buChar char="•"/>
            </a:pPr>
            <a:r>
              <a:rPr lang="it-IT" sz="1800" dirty="0">
                <a:latin typeface="Calibri Light"/>
                <a:cs typeface="Calibri Light"/>
              </a:rPr>
              <a:t>Essere iscritto almeno al II anno della LT o al I della LM.</a:t>
            </a:r>
          </a:p>
          <a:p>
            <a:pPr marL="285750" indent="-285750">
              <a:buFont typeface="Arial" panose="020B0604020202020204" pitchFamily="34" charset="0"/>
              <a:buChar char="•"/>
            </a:pPr>
            <a:r>
              <a:rPr lang="it-IT" sz="1800" dirty="0">
                <a:latin typeface="Calibri Light"/>
                <a:cs typeface="Calibri Light"/>
              </a:rPr>
              <a:t>Possedere adeguate competenze linguistiche e requisiti richiesti dalle università partner (certificazioni internazionali)</a:t>
            </a:r>
          </a:p>
          <a:p>
            <a:pPr marL="285750" indent="-285750">
              <a:buFont typeface="Arial" panose="020B0604020202020204" pitchFamily="34" charset="0"/>
              <a:buChar char="•"/>
            </a:pPr>
            <a:r>
              <a:rPr lang="it-IT" sz="1800" dirty="0">
                <a:latin typeface="Calibri Light"/>
                <a:cs typeface="Calibri Light"/>
              </a:rPr>
              <a:t>Presentare prima della partenza un progetto di studio coerente e il più possibile corrispondente al proprio piano di studi facendo riferimento al proprio Consiglio di Corso di Studio. Al rientro il Consiglio di Corso di Studio valuta il riconoscimento delle attività formative svolte presso la sede partner secondo il Regolamento Didattico di Ateneo.</a:t>
            </a:r>
          </a:p>
          <a:p>
            <a:pPr marL="285750" indent="-285750">
              <a:buFont typeface="Arial" panose="020B0604020202020204" pitchFamily="34" charset="0"/>
              <a:buChar char="•"/>
            </a:pPr>
            <a:r>
              <a:rPr lang="it-IT" sz="1800" dirty="0">
                <a:latin typeface="Calibri Light"/>
                <a:cs typeface="Calibri Light"/>
              </a:rPr>
              <a:t>Ogni studente può presentare la propria </a:t>
            </a:r>
            <a:r>
              <a:rPr lang="it-IT" sz="1800" u="sng" dirty="0">
                <a:latin typeface="Calibri Light"/>
                <a:cs typeface="Calibri Light"/>
              </a:rPr>
              <a:t>candidatura per un massimo di tre sedi</a:t>
            </a:r>
          </a:p>
          <a:p>
            <a:endParaRPr lang="it-IT" sz="1800" dirty="0">
              <a:latin typeface="Calibri Light" panose="020F0302020204030204" pitchFamily="34" charset="0"/>
              <a:cs typeface="Calibri Light" panose="020F0302020204030204" pitchFamily="34" charset="0"/>
            </a:endParaRPr>
          </a:p>
          <a:p>
            <a:r>
              <a:rPr lang="it-IT" sz="1800" dirty="0">
                <a:latin typeface="Calibri Light"/>
                <a:cs typeface="Calibri Light"/>
              </a:rPr>
              <a:t>Il bando apre a </a:t>
            </a:r>
            <a:r>
              <a:rPr lang="it-IT" sz="1800" u="sng" dirty="0">
                <a:latin typeface="Calibri Light"/>
                <a:cs typeface="Calibri Light"/>
              </a:rPr>
              <a:t>Ottobre</a:t>
            </a:r>
            <a:r>
              <a:rPr lang="it-IT" sz="1800" dirty="0">
                <a:latin typeface="Calibri Light"/>
                <a:cs typeface="Calibri Light"/>
              </a:rPr>
              <a:t> per </a:t>
            </a:r>
            <a:r>
              <a:rPr lang="it-IT" sz="1800" u="sng" dirty="0">
                <a:latin typeface="Calibri Light"/>
                <a:cs typeface="Calibri Light"/>
              </a:rPr>
              <a:t>partenze nell'anno accademico successivo.</a:t>
            </a:r>
            <a:endParaRPr lang="it-IT" sz="1800" dirty="0">
              <a:latin typeface="Calibri Light"/>
              <a:cs typeface="Calibri Light"/>
            </a:endParaRPr>
          </a:p>
          <a:p>
            <a:endParaRPr lang="it-IT"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44575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2338</TotalTime>
  <Words>3250</Words>
  <Application>Microsoft Macintosh PowerPoint</Application>
  <PresentationFormat>Widescreen</PresentationFormat>
  <Paragraphs>251</Paragraphs>
  <Slides>27</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Calibri Light</vt:lpstr>
      <vt:lpstr>Century Gothic</vt:lpstr>
      <vt:lpstr>Symbol</vt:lpstr>
      <vt:lpstr>Trebuchet MS</vt:lpstr>
      <vt:lpstr>Wingdings</vt:lpstr>
      <vt:lpstr>Office Theme</vt:lpstr>
      <vt:lpstr>Office Theme</vt:lpstr>
      <vt:lpstr>Office Theme</vt:lpstr>
      <vt:lpstr>Excel.Sheet.12</vt:lpstr>
      <vt:lpstr>PowerPoint Presentation</vt:lpstr>
      <vt:lpstr>PowerPoint Presentation</vt:lpstr>
      <vt:lpstr>Di Cosa Parliamo Oggi</vt:lpstr>
      <vt:lpstr>Opportunità all’Estero: </vt:lpstr>
      <vt:lpstr>Erasmus+  Studio</vt:lpstr>
      <vt:lpstr>Erasmus+  Tirocinio</vt:lpstr>
      <vt:lpstr>Bando Tesi all’Estero</vt:lpstr>
      <vt:lpstr>Bando Tesi all’Estero</vt:lpstr>
      <vt:lpstr>Overseas</vt:lpstr>
      <vt:lpstr>Overseas (segue)</vt:lpstr>
      <vt:lpstr>Overseas (segue)</vt:lpstr>
      <vt:lpstr>Il Learning Agreement (LA)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UTENTE</dc:creator>
  <dc:description/>
  <cp:lastModifiedBy>Ugo Dal Lago</cp:lastModifiedBy>
  <cp:revision>217</cp:revision>
  <dcterms:created xsi:type="dcterms:W3CDTF">2017-11-13T10:11:35Z</dcterms:created>
  <dcterms:modified xsi:type="dcterms:W3CDTF">2023-11-28T15:59:59Z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Università di Bologna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5</vt:i4>
  </property>
</Properties>
</file>